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E63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642C-4AE7-46BB-8074-D661BFBF6265}" type="datetimeFigureOut">
              <a:rPr lang="en-IN" smtClean="0"/>
              <a:pPr/>
              <a:t>26-07-2017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F3AF-3307-4A2D-8E85-209B55FC1B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-36195"/>
            <a:ext cx="86764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hi-IN" sz="2800" b="1" u="sng" dirty="0" smtClean="0"/>
              <a:t> व्यंजन</a:t>
            </a:r>
          </a:p>
          <a:p>
            <a:endParaRPr lang="hi-IN" dirty="0"/>
          </a:p>
          <a:p>
            <a:r>
              <a:rPr lang="hi-IN" dirty="0" smtClean="0"/>
              <a:t>		</a:t>
            </a:r>
            <a:r>
              <a:rPr lang="hi-IN" sz="2000" b="1" dirty="0" smtClean="0">
                <a:solidFill>
                  <a:schemeClr val="accent6">
                    <a:lumMod val="75000"/>
                  </a:schemeClr>
                </a:solidFill>
              </a:rPr>
              <a:t>1	2	3	4	5</a:t>
            </a:r>
          </a:p>
          <a:p>
            <a:endParaRPr lang="hi-IN" dirty="0" smtClean="0"/>
          </a:p>
          <a:p>
            <a:r>
              <a:rPr lang="hi-IN" sz="2800" b="1" dirty="0" smtClean="0">
                <a:solidFill>
                  <a:schemeClr val="accent5">
                    <a:lumMod val="50000"/>
                  </a:schemeClr>
                </a:solidFill>
              </a:rPr>
              <a:t>कवर्ग - 	क	ख	ग	घ	ड.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chemeClr val="accent3">
                    <a:lumMod val="50000"/>
                  </a:schemeClr>
                </a:solidFill>
              </a:rPr>
              <a:t>चवर्ग		च	छ	ज	झ	ञ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chemeClr val="accent2">
                    <a:lumMod val="75000"/>
                  </a:schemeClr>
                </a:solidFill>
              </a:rPr>
              <a:t>टवर्ग		ट	ठ	ड	ढ	ण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rgbClr val="FFC000"/>
                </a:solidFill>
              </a:rPr>
              <a:t>तवर्ग		त	थ	द	ध	न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rgbClr val="00B050"/>
                </a:solidFill>
              </a:rPr>
              <a:t>पवर्ग		प	फ	ब	भ	म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rgbClr val="FF0000"/>
                </a:solidFill>
              </a:rPr>
              <a:t>यवर्ग		य	र	ल	व</a:t>
            </a:r>
          </a:p>
          <a:p>
            <a:endParaRPr lang="hi-IN" sz="2800" dirty="0"/>
          </a:p>
          <a:p>
            <a:r>
              <a:rPr lang="hi-IN" sz="2800" b="1" dirty="0" smtClean="0">
                <a:solidFill>
                  <a:srgbClr val="7030A0"/>
                </a:solidFill>
              </a:rPr>
              <a:t>सवर्ग		श	ष	स	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4624"/>
            <a:ext cx="889248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hi-IN" sz="3200" b="1" dirty="0" smtClean="0"/>
              <a:t>व्यंजनसंधि</a:t>
            </a:r>
          </a:p>
          <a:p>
            <a:endParaRPr lang="hi-IN" dirty="0"/>
          </a:p>
          <a:p>
            <a:pPr marL="342900" indent="-342900">
              <a:buFont typeface="+mj-lt"/>
              <a:buAutoNum type="arabicParenR"/>
            </a:pPr>
            <a:r>
              <a:rPr lang="hi-IN" sz="2400" b="1" dirty="0" smtClean="0">
                <a:solidFill>
                  <a:srgbClr val="FF0066"/>
                </a:solidFill>
              </a:rPr>
              <a:t>श्चुत्वसंधिः  ( स्तोः श्चुना श्चुः)</a:t>
            </a:r>
          </a:p>
          <a:p>
            <a:endParaRPr lang="hi-IN" dirty="0"/>
          </a:p>
          <a:p>
            <a:r>
              <a:rPr lang="hi-IN" dirty="0" smtClean="0">
                <a:solidFill>
                  <a:srgbClr val="7030A0"/>
                </a:solidFill>
              </a:rPr>
              <a:t>स् या तवर्ग (त् ,थ् ,द् ,ध् ,न) से पहले या बाद में श् या चवर्ग ( च ,छ ,ज ,झ ,ञ) कोई भी हो तो स् 	और तवर्ग को क्रमशः चवर्ग हो जाता है। जैसे- </a:t>
            </a:r>
          </a:p>
          <a:p>
            <a:endParaRPr lang="hi-IN" dirty="0" smtClean="0"/>
          </a:p>
          <a:p>
            <a:r>
              <a:rPr lang="hi-IN" sz="2000" dirty="0" smtClean="0"/>
              <a:t>स् </a:t>
            </a:r>
            <a:r>
              <a:rPr lang="en-IN" sz="2000" dirty="0" smtClean="0"/>
              <a:t>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   को  श् </a:t>
            </a:r>
            <a:endParaRPr lang="en-IN" sz="2000" dirty="0" smtClean="0"/>
          </a:p>
          <a:p>
            <a:endParaRPr lang="hi-IN" sz="2000" dirty="0" smtClean="0"/>
          </a:p>
          <a:p>
            <a:r>
              <a:rPr lang="hi-IN" sz="2000" dirty="0" smtClean="0"/>
              <a:t>त्</a:t>
            </a:r>
            <a:r>
              <a:rPr lang="en-IN" sz="2000" dirty="0" smtClean="0"/>
              <a:t> 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  </a:t>
            </a:r>
            <a:r>
              <a:rPr lang="en-IN" sz="2000" dirty="0" smtClean="0"/>
              <a:t>   </a:t>
            </a:r>
            <a:r>
              <a:rPr lang="hi-IN" sz="2000" dirty="0" smtClean="0"/>
              <a:t>को  च्</a:t>
            </a:r>
            <a:endParaRPr lang="en-IN" sz="2000" dirty="0" smtClean="0"/>
          </a:p>
          <a:p>
            <a:endParaRPr lang="hi-IN" sz="2000" dirty="0" smtClean="0"/>
          </a:p>
          <a:p>
            <a:r>
              <a:rPr lang="hi-IN" sz="2000" dirty="0" smtClean="0"/>
              <a:t>थ्</a:t>
            </a:r>
            <a:r>
              <a:rPr lang="en-IN" sz="2000" dirty="0" smtClean="0"/>
              <a:t> 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 </a:t>
            </a:r>
            <a:r>
              <a:rPr lang="en-IN" sz="2000" dirty="0" smtClean="0"/>
              <a:t>  </a:t>
            </a:r>
            <a:r>
              <a:rPr lang="hi-IN" sz="2000" dirty="0" smtClean="0"/>
              <a:t> </a:t>
            </a:r>
            <a:r>
              <a:rPr lang="en-IN" sz="2000" dirty="0" smtClean="0"/>
              <a:t> </a:t>
            </a:r>
            <a:r>
              <a:rPr lang="hi-IN" sz="2000" dirty="0" smtClean="0"/>
              <a:t>को  छ्</a:t>
            </a:r>
            <a:endParaRPr lang="en-IN" sz="2000" dirty="0" smtClean="0"/>
          </a:p>
          <a:p>
            <a:r>
              <a:rPr lang="hi-IN" sz="2000" dirty="0" smtClean="0"/>
              <a:t> </a:t>
            </a:r>
            <a:endParaRPr lang="hi-IN" sz="2000" dirty="0"/>
          </a:p>
          <a:p>
            <a:r>
              <a:rPr lang="hi-IN" sz="2000" dirty="0" smtClean="0"/>
              <a:t>द्</a:t>
            </a:r>
            <a:r>
              <a:rPr lang="en-IN" sz="2000" dirty="0" smtClean="0"/>
              <a:t> 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 </a:t>
            </a:r>
            <a:r>
              <a:rPr lang="en-IN" sz="2000" dirty="0" smtClean="0"/>
              <a:t>  </a:t>
            </a:r>
            <a:r>
              <a:rPr lang="hi-IN" sz="2000" dirty="0" smtClean="0"/>
              <a:t> </a:t>
            </a:r>
            <a:r>
              <a:rPr lang="en-IN" sz="2000" dirty="0" smtClean="0"/>
              <a:t> </a:t>
            </a:r>
            <a:r>
              <a:rPr lang="hi-IN" sz="2000" dirty="0" smtClean="0"/>
              <a:t>को  ज्</a:t>
            </a:r>
            <a:endParaRPr lang="en-IN" sz="2000" dirty="0" smtClean="0"/>
          </a:p>
          <a:p>
            <a:endParaRPr lang="hi-IN" sz="2000" dirty="0" smtClean="0"/>
          </a:p>
          <a:p>
            <a:r>
              <a:rPr lang="hi-IN" sz="2000" dirty="0" smtClean="0"/>
              <a:t>ध् </a:t>
            </a:r>
            <a:r>
              <a:rPr lang="en-IN" sz="2000" dirty="0" smtClean="0"/>
              <a:t>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 </a:t>
            </a:r>
            <a:r>
              <a:rPr lang="en-IN" sz="2000" dirty="0" smtClean="0"/>
              <a:t>   </a:t>
            </a:r>
            <a:r>
              <a:rPr lang="hi-IN" sz="2000" dirty="0" smtClean="0"/>
              <a:t>को  झ्</a:t>
            </a:r>
            <a:endParaRPr lang="en-IN" sz="2000" dirty="0" smtClean="0"/>
          </a:p>
          <a:p>
            <a:endParaRPr lang="hi-IN" sz="2000" dirty="0" smtClean="0"/>
          </a:p>
          <a:p>
            <a:r>
              <a:rPr lang="hi-IN" sz="2000" dirty="0" smtClean="0"/>
              <a:t>न् </a:t>
            </a:r>
            <a:r>
              <a:rPr lang="en-IN" sz="2000" dirty="0" smtClean="0"/>
              <a:t>+</a:t>
            </a:r>
            <a:r>
              <a:rPr lang="hi-IN" sz="2000" dirty="0" smtClean="0"/>
              <a:t> श्</a:t>
            </a:r>
            <a:r>
              <a:rPr lang="en-IN" sz="2000" dirty="0" smtClean="0"/>
              <a:t>/</a:t>
            </a:r>
            <a:r>
              <a:rPr lang="hi-IN" sz="2000" dirty="0" smtClean="0"/>
              <a:t> च् </a:t>
            </a:r>
            <a:r>
              <a:rPr lang="en-IN" sz="2000" dirty="0" smtClean="0"/>
              <a:t>/</a:t>
            </a:r>
            <a:r>
              <a:rPr lang="hi-IN" sz="2000" dirty="0" smtClean="0"/>
              <a:t>छ् </a:t>
            </a:r>
            <a:r>
              <a:rPr lang="en-IN" sz="2000" dirty="0" smtClean="0"/>
              <a:t>/</a:t>
            </a:r>
            <a:r>
              <a:rPr lang="hi-IN" sz="2000" dirty="0" smtClean="0"/>
              <a:t>ज् </a:t>
            </a:r>
            <a:r>
              <a:rPr lang="en-IN" sz="2000" dirty="0" smtClean="0"/>
              <a:t>/</a:t>
            </a:r>
            <a:r>
              <a:rPr lang="hi-IN" sz="2000" dirty="0" smtClean="0"/>
              <a:t>झ् </a:t>
            </a:r>
            <a:r>
              <a:rPr lang="en-IN" sz="2000" dirty="0" smtClean="0"/>
              <a:t>/</a:t>
            </a:r>
            <a:r>
              <a:rPr lang="hi-IN" sz="2000" dirty="0" smtClean="0"/>
              <a:t>ञ्</a:t>
            </a:r>
            <a:r>
              <a:rPr lang="en-IN" sz="2000" dirty="0" smtClean="0"/>
              <a:t>   </a:t>
            </a:r>
            <a:r>
              <a:rPr lang="hi-IN" sz="2000" dirty="0" smtClean="0"/>
              <a:t> को  ञ्   </a:t>
            </a:r>
          </a:p>
          <a:p>
            <a:endParaRPr lang="hi-IN" sz="2000" dirty="0"/>
          </a:p>
          <a:p>
            <a:endParaRPr lang="hi-IN" sz="2000" dirty="0" smtClean="0"/>
          </a:p>
          <a:p>
            <a:endParaRPr lang="hi-IN" dirty="0"/>
          </a:p>
          <a:p>
            <a:endParaRPr lang="hi-IN" dirty="0" smtClean="0"/>
          </a:p>
          <a:p>
            <a:endParaRPr lang="hi-IN" dirty="0"/>
          </a:p>
          <a:p>
            <a:r>
              <a:rPr lang="hi-IN" dirty="0" smtClean="0"/>
              <a:t>तत् </a:t>
            </a:r>
            <a:r>
              <a:rPr lang="en-IN" dirty="0" smtClean="0"/>
              <a:t>+</a:t>
            </a:r>
            <a:r>
              <a:rPr lang="hi-IN" dirty="0" smtClean="0"/>
              <a:t> च----- त</a:t>
            </a:r>
            <a:r>
              <a:rPr lang="hi-IN" sz="2000" b="1" dirty="0" smtClean="0"/>
              <a:t>त्</a:t>
            </a:r>
            <a:r>
              <a:rPr lang="hi-IN" dirty="0" smtClean="0"/>
              <a:t> </a:t>
            </a:r>
            <a:r>
              <a:rPr lang="en-IN" dirty="0" smtClean="0"/>
              <a:t>+</a:t>
            </a:r>
            <a:r>
              <a:rPr lang="hi-IN" dirty="0" smtClean="0"/>
              <a:t> </a:t>
            </a:r>
            <a:r>
              <a:rPr lang="hi-IN" sz="2000" b="1" dirty="0" smtClean="0"/>
              <a:t>च  </a:t>
            </a:r>
            <a:r>
              <a:rPr lang="en-IN" sz="2000" b="1" dirty="0" smtClean="0"/>
              <a:t>=</a:t>
            </a:r>
            <a:r>
              <a:rPr lang="hi-IN" sz="2000" b="1" dirty="0" smtClean="0"/>
              <a:t>तच्च</a:t>
            </a:r>
          </a:p>
          <a:p>
            <a:endParaRPr lang="hi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8676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/>
              <a:t>उदाहरण </a:t>
            </a:r>
          </a:p>
          <a:p>
            <a:endParaRPr lang="hi-IN" dirty="0"/>
          </a:p>
          <a:p>
            <a:r>
              <a:rPr lang="hi-IN" dirty="0" smtClean="0"/>
              <a:t>सत् </a:t>
            </a:r>
            <a:r>
              <a:rPr lang="en-IN" dirty="0" smtClean="0"/>
              <a:t>+</a:t>
            </a:r>
            <a:r>
              <a:rPr lang="hi-IN" dirty="0" smtClean="0"/>
              <a:t> जन </a:t>
            </a:r>
            <a:r>
              <a:rPr lang="en-IN" dirty="0" smtClean="0"/>
              <a:t>=</a:t>
            </a:r>
            <a:r>
              <a:rPr lang="hi-IN" dirty="0" smtClean="0"/>
              <a:t> सज्जन</a:t>
            </a:r>
          </a:p>
          <a:p>
            <a:r>
              <a:rPr lang="hi-IN" dirty="0" smtClean="0"/>
              <a:t>तत् </a:t>
            </a:r>
            <a:r>
              <a:rPr lang="en-IN" dirty="0" smtClean="0"/>
              <a:t>+</a:t>
            </a:r>
            <a:r>
              <a:rPr lang="hi-IN" dirty="0" smtClean="0"/>
              <a:t> च   </a:t>
            </a:r>
            <a:r>
              <a:rPr lang="en-IN" dirty="0" smtClean="0"/>
              <a:t>=</a:t>
            </a:r>
            <a:r>
              <a:rPr lang="hi-IN" dirty="0" smtClean="0"/>
              <a:t> तच्च</a:t>
            </a:r>
          </a:p>
          <a:p>
            <a:r>
              <a:rPr lang="hi-IN" dirty="0" smtClean="0"/>
              <a:t>दुस् </a:t>
            </a:r>
            <a:r>
              <a:rPr lang="en-IN" dirty="0" smtClean="0"/>
              <a:t>+</a:t>
            </a:r>
            <a:r>
              <a:rPr lang="hi-IN" dirty="0" smtClean="0"/>
              <a:t> चरित्र </a:t>
            </a:r>
            <a:r>
              <a:rPr lang="en-IN" dirty="0" smtClean="0"/>
              <a:t>=</a:t>
            </a:r>
            <a:r>
              <a:rPr lang="hi-IN" dirty="0"/>
              <a:t> </a:t>
            </a:r>
            <a:r>
              <a:rPr lang="hi-IN" dirty="0" smtClean="0"/>
              <a:t>दुश्चरित्र</a:t>
            </a:r>
          </a:p>
          <a:p>
            <a:r>
              <a:rPr lang="hi-IN" dirty="0" smtClean="0"/>
              <a:t>उद् </a:t>
            </a:r>
            <a:r>
              <a:rPr lang="en-IN" dirty="0" smtClean="0"/>
              <a:t>+</a:t>
            </a:r>
            <a:r>
              <a:rPr lang="hi-IN" dirty="0"/>
              <a:t> </a:t>
            </a:r>
            <a:r>
              <a:rPr lang="hi-IN" dirty="0" smtClean="0"/>
              <a:t>ज्वलः </a:t>
            </a:r>
            <a:r>
              <a:rPr lang="en-IN" dirty="0" smtClean="0"/>
              <a:t>=</a:t>
            </a:r>
            <a:r>
              <a:rPr lang="hi-IN" dirty="0" smtClean="0"/>
              <a:t> उज्ज्वलः</a:t>
            </a:r>
          </a:p>
          <a:p>
            <a:r>
              <a:rPr lang="hi-IN" dirty="0" smtClean="0"/>
              <a:t>उत् </a:t>
            </a:r>
            <a:r>
              <a:rPr lang="en-IN" dirty="0" smtClean="0"/>
              <a:t>+</a:t>
            </a:r>
            <a:r>
              <a:rPr lang="hi-IN" dirty="0" smtClean="0"/>
              <a:t> चारणम् </a:t>
            </a:r>
            <a:r>
              <a:rPr lang="en-IN" dirty="0" smtClean="0"/>
              <a:t>=</a:t>
            </a:r>
            <a:r>
              <a:rPr lang="hi-IN" dirty="0" smtClean="0"/>
              <a:t> उच्चारणम्  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066"/>
            <a:ext cx="8964488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अभ्यास 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 </a:t>
            </a:r>
            <a:r>
              <a:rPr lang="e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चरित्र – 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श्रीमत् </a:t>
            </a:r>
            <a:r>
              <a:rPr lang="e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जिनेन्द्र -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यत्  </a:t>
            </a:r>
            <a:r>
              <a:rPr lang="e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चक्षुः – 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भवत्  </a:t>
            </a:r>
            <a:r>
              <a:rPr lang="e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ज्वाला – 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तच्चारु – 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युगपज्जगन्ति –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विद्योतयज्जगत –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कियज्जलधर-</a:t>
            </a: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endParaRPr lang="en-IN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i-IN" sz="2800" b="1" dirty="0" smtClean="0">
                <a:solidFill>
                  <a:srgbClr val="FF0000"/>
                </a:solidFill>
              </a:rPr>
              <a:t>2. ष्टुत्व संधिः – ( ष्टुना ष्टुः)</a:t>
            </a:r>
          </a:p>
          <a:p>
            <a:pPr marL="514350" indent="-514350"/>
            <a:endParaRPr lang="hi-IN" sz="2800" b="1" dirty="0" smtClean="0">
              <a:solidFill>
                <a:srgbClr val="FF0000"/>
              </a:solidFill>
            </a:endParaRPr>
          </a:p>
          <a:p>
            <a:r>
              <a:rPr lang="hi-I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स् या तवर्ग ( त्, थ्, द्, ध्, न्) के पहले या बाद में ष् या टवर्ग ( ट्, ठ्, ड्, ढ्, ण्) कोई भी हो तो स् और तवर्ग को क्रमशः ष् और टवर्ग हो जाता है। जैसे-</a:t>
            </a:r>
          </a:p>
          <a:p>
            <a:endParaRPr lang="hi-I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hi-I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i-IN" sz="2200" dirty="0" smtClean="0"/>
              <a:t>स्  </a:t>
            </a:r>
            <a:r>
              <a:rPr lang="en-IN" sz="2200" dirty="0" smtClean="0"/>
              <a:t>+</a:t>
            </a:r>
            <a:r>
              <a:rPr lang="hi-IN" sz="2200" dirty="0" smtClean="0"/>
              <a:t>  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ठ्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ड् </a:t>
            </a:r>
            <a:r>
              <a:rPr lang="en-IN" sz="2200" dirty="0" smtClean="0"/>
              <a:t>/</a:t>
            </a:r>
            <a:r>
              <a:rPr lang="hi-IN" sz="2200" dirty="0" smtClean="0"/>
              <a:t> ढ् </a:t>
            </a:r>
            <a:r>
              <a:rPr lang="en-IN" sz="2200" dirty="0" smtClean="0"/>
              <a:t>/</a:t>
            </a:r>
            <a:r>
              <a:rPr lang="hi-IN" sz="2200" dirty="0" smtClean="0"/>
              <a:t> ण्  </a:t>
            </a:r>
            <a:r>
              <a:rPr lang="hi-IN" sz="2200" dirty="0" smtClean="0"/>
              <a:t>को  </a:t>
            </a:r>
            <a:r>
              <a:rPr lang="hi-IN" sz="2200" dirty="0" smtClean="0"/>
              <a:t>ष् </a:t>
            </a:r>
            <a:endParaRPr lang="en-IN" sz="2200" dirty="0" smtClean="0"/>
          </a:p>
          <a:p>
            <a:endParaRPr lang="hi-IN" sz="2200" dirty="0" smtClean="0"/>
          </a:p>
          <a:p>
            <a:r>
              <a:rPr lang="hi-IN" sz="2200" dirty="0" smtClean="0"/>
              <a:t>त्</a:t>
            </a:r>
            <a:r>
              <a:rPr lang="en-IN" sz="2200" dirty="0" smtClean="0"/>
              <a:t> </a:t>
            </a:r>
            <a:r>
              <a:rPr lang="hi-IN" sz="2200" dirty="0" smtClean="0"/>
              <a:t> </a:t>
            </a:r>
            <a:r>
              <a:rPr lang="en-IN" sz="2200" dirty="0" smtClean="0"/>
              <a:t>+</a:t>
            </a:r>
            <a:r>
              <a:rPr lang="hi-IN" sz="2200" dirty="0" smtClean="0"/>
              <a:t>  </a:t>
            </a:r>
            <a:r>
              <a:rPr lang="hi-IN" sz="2200" dirty="0" smtClean="0"/>
              <a:t>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ठ् </a:t>
            </a:r>
            <a:r>
              <a:rPr lang="en-IN" sz="2200" dirty="0" smtClean="0"/>
              <a:t>/</a:t>
            </a:r>
            <a:r>
              <a:rPr lang="hi-IN" sz="2200" dirty="0" smtClean="0"/>
              <a:t> ड्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ढ्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ण्</a:t>
            </a:r>
            <a:r>
              <a:rPr lang="hi-IN" sz="2200" dirty="0" smtClean="0"/>
              <a:t>  को  ट्</a:t>
            </a:r>
            <a:endParaRPr lang="en-IN" sz="2200" dirty="0" smtClean="0"/>
          </a:p>
          <a:p>
            <a:endParaRPr lang="hi-IN" sz="2200" dirty="0" smtClean="0"/>
          </a:p>
          <a:p>
            <a:r>
              <a:rPr lang="hi-IN" sz="2200" dirty="0" smtClean="0"/>
              <a:t>थ्</a:t>
            </a:r>
            <a:r>
              <a:rPr lang="en-IN" sz="2200" dirty="0" smtClean="0"/>
              <a:t> </a:t>
            </a:r>
            <a:r>
              <a:rPr lang="hi-IN" sz="2200" dirty="0" smtClean="0"/>
              <a:t> </a:t>
            </a:r>
            <a:r>
              <a:rPr lang="en-IN" sz="2200" dirty="0" smtClean="0"/>
              <a:t>+</a:t>
            </a:r>
            <a:r>
              <a:rPr lang="hi-IN" sz="2200" dirty="0" smtClean="0"/>
              <a:t>  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ठ् </a:t>
            </a:r>
            <a:r>
              <a:rPr lang="en-IN" sz="2200" dirty="0" smtClean="0"/>
              <a:t>/</a:t>
            </a:r>
            <a:r>
              <a:rPr lang="hi-IN" sz="2200" dirty="0" smtClean="0"/>
              <a:t> ड्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ढ् </a:t>
            </a:r>
            <a:r>
              <a:rPr lang="en-IN" sz="2200" dirty="0" smtClean="0"/>
              <a:t>/</a:t>
            </a:r>
            <a:r>
              <a:rPr lang="hi-IN" sz="2200" dirty="0" smtClean="0"/>
              <a:t> ण्</a:t>
            </a:r>
            <a:r>
              <a:rPr lang="hi-IN" sz="2200" dirty="0" smtClean="0"/>
              <a:t>  को  ठ्</a:t>
            </a:r>
            <a:endParaRPr lang="en-IN" sz="2200" dirty="0" smtClean="0"/>
          </a:p>
          <a:p>
            <a:r>
              <a:rPr lang="hi-IN" sz="2200" dirty="0" smtClean="0"/>
              <a:t> </a:t>
            </a:r>
            <a:endParaRPr lang="hi-IN" sz="2200" dirty="0" smtClean="0"/>
          </a:p>
          <a:p>
            <a:r>
              <a:rPr lang="hi-IN" sz="2200" dirty="0" smtClean="0"/>
              <a:t>द्</a:t>
            </a:r>
            <a:r>
              <a:rPr lang="en-IN" sz="2200" dirty="0" smtClean="0"/>
              <a:t> </a:t>
            </a:r>
            <a:r>
              <a:rPr lang="hi-IN" sz="2200" dirty="0" smtClean="0"/>
              <a:t> </a:t>
            </a:r>
            <a:r>
              <a:rPr lang="en-IN" sz="2200" dirty="0" smtClean="0"/>
              <a:t>+</a:t>
            </a:r>
            <a:r>
              <a:rPr lang="hi-IN" sz="2200" dirty="0" smtClean="0"/>
              <a:t>  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ठ् </a:t>
            </a:r>
            <a:r>
              <a:rPr lang="en-IN" sz="2200" dirty="0" smtClean="0"/>
              <a:t>/</a:t>
            </a:r>
            <a:r>
              <a:rPr lang="hi-IN" sz="2200" dirty="0" smtClean="0"/>
              <a:t> ड् </a:t>
            </a:r>
            <a:r>
              <a:rPr lang="en-IN" sz="2200" dirty="0" smtClean="0"/>
              <a:t>/</a:t>
            </a:r>
            <a:r>
              <a:rPr lang="hi-IN" sz="2200" dirty="0" smtClean="0"/>
              <a:t> ढ् </a:t>
            </a:r>
            <a:r>
              <a:rPr lang="en-IN" sz="2200" dirty="0" smtClean="0"/>
              <a:t>/</a:t>
            </a:r>
            <a:r>
              <a:rPr lang="hi-IN" sz="2200" dirty="0" smtClean="0"/>
              <a:t> ण्  को  ड्</a:t>
            </a:r>
            <a:endParaRPr lang="en-IN" sz="2200" dirty="0" smtClean="0"/>
          </a:p>
          <a:p>
            <a:endParaRPr lang="hi-IN" sz="2200" dirty="0" smtClean="0"/>
          </a:p>
          <a:p>
            <a:r>
              <a:rPr lang="hi-IN" sz="2200" dirty="0" smtClean="0"/>
              <a:t>ध् </a:t>
            </a:r>
            <a:r>
              <a:rPr lang="en-IN" sz="2200" dirty="0" smtClean="0"/>
              <a:t>+</a:t>
            </a:r>
            <a:r>
              <a:rPr lang="hi-IN" sz="2200" dirty="0" smtClean="0"/>
              <a:t>  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ठ् </a:t>
            </a:r>
            <a:r>
              <a:rPr lang="en-IN" sz="2200" dirty="0" smtClean="0"/>
              <a:t>/</a:t>
            </a:r>
            <a:r>
              <a:rPr lang="hi-IN" sz="2200" dirty="0" smtClean="0"/>
              <a:t> ड्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ढ् </a:t>
            </a:r>
            <a:r>
              <a:rPr lang="en-IN" sz="2200" dirty="0" smtClean="0"/>
              <a:t>/</a:t>
            </a:r>
            <a:r>
              <a:rPr lang="hi-IN" sz="2200" dirty="0" smtClean="0"/>
              <a:t> ण्</a:t>
            </a:r>
            <a:r>
              <a:rPr lang="hi-IN" sz="2200" dirty="0" smtClean="0"/>
              <a:t>  को  ढ्</a:t>
            </a:r>
            <a:endParaRPr lang="en-IN" sz="2200" dirty="0" smtClean="0"/>
          </a:p>
          <a:p>
            <a:endParaRPr lang="hi-IN" sz="2200" dirty="0" smtClean="0"/>
          </a:p>
          <a:p>
            <a:r>
              <a:rPr lang="hi-IN" sz="2200" dirty="0" smtClean="0"/>
              <a:t>न् </a:t>
            </a:r>
            <a:r>
              <a:rPr lang="en-IN" sz="2200" dirty="0" smtClean="0"/>
              <a:t>+</a:t>
            </a:r>
            <a:r>
              <a:rPr lang="hi-IN" sz="2200" dirty="0" smtClean="0"/>
              <a:t>  </a:t>
            </a:r>
            <a:r>
              <a:rPr lang="hi-IN" sz="2200" dirty="0" smtClean="0"/>
              <a:t>ष् </a:t>
            </a:r>
            <a:r>
              <a:rPr lang="en-IN" sz="2200" dirty="0" smtClean="0"/>
              <a:t>/</a:t>
            </a:r>
            <a:r>
              <a:rPr lang="hi-IN" sz="2200" dirty="0" smtClean="0"/>
              <a:t> ट्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ठ् </a:t>
            </a:r>
            <a:r>
              <a:rPr lang="en-IN" sz="2200" dirty="0" smtClean="0"/>
              <a:t>/</a:t>
            </a:r>
            <a:r>
              <a:rPr lang="hi-IN" sz="2200" dirty="0" smtClean="0"/>
              <a:t> ड् </a:t>
            </a:r>
            <a:r>
              <a:rPr lang="en-IN" sz="2200" dirty="0" smtClean="0"/>
              <a:t>/</a:t>
            </a:r>
            <a:r>
              <a:rPr lang="hi-IN" sz="2200" dirty="0" smtClean="0"/>
              <a:t> </a:t>
            </a:r>
            <a:r>
              <a:rPr lang="hi-IN" sz="2200" dirty="0" smtClean="0"/>
              <a:t>ढ् </a:t>
            </a:r>
            <a:r>
              <a:rPr lang="en-IN" sz="2200" dirty="0" smtClean="0"/>
              <a:t>/</a:t>
            </a:r>
            <a:r>
              <a:rPr lang="hi-IN" sz="2200" dirty="0" smtClean="0"/>
              <a:t> ण्</a:t>
            </a:r>
            <a:r>
              <a:rPr lang="hi-IN" sz="2200" dirty="0" smtClean="0"/>
              <a:t>  को  ण्   </a:t>
            </a:r>
            <a:endParaRPr lang="hi-IN" sz="2200" dirty="0" smtClean="0"/>
          </a:p>
          <a:p>
            <a:pPr marL="514350" indent="-514350"/>
            <a:endParaRPr lang="hi-I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/>
            <a:endParaRPr lang="hi-I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/>
            <a:r>
              <a:rPr lang="hi-I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en-IN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85324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smtClean="0"/>
              <a:t>उदाहरण-</a:t>
            </a:r>
          </a:p>
          <a:p>
            <a:endParaRPr lang="hi-IN" dirty="0" smtClean="0"/>
          </a:p>
          <a:p>
            <a:pPr marL="514350" indent="-514350">
              <a:buAutoNum type="arabicPeriod"/>
            </a:pPr>
            <a:r>
              <a:rPr lang="hi-IN" sz="2400" dirty="0" smtClean="0"/>
              <a:t>तत् </a:t>
            </a:r>
            <a:r>
              <a:rPr lang="en-IN" sz="2400" baseline="-25000" dirty="0" smtClean="0"/>
              <a:t>+</a:t>
            </a:r>
            <a:r>
              <a:rPr lang="hi-IN" sz="2400" baseline="-25000" dirty="0" smtClean="0"/>
              <a:t> </a:t>
            </a:r>
            <a:r>
              <a:rPr lang="en-IN" sz="2400" dirty="0" smtClean="0"/>
              <a:t> </a:t>
            </a:r>
            <a:r>
              <a:rPr lang="hi-IN" sz="2400" dirty="0" smtClean="0"/>
              <a:t>टीका -   </a:t>
            </a:r>
          </a:p>
          <a:p>
            <a:pPr marL="342900" indent="-342900"/>
            <a:endParaRPr lang="hi-IN" sz="2400" dirty="0" smtClean="0"/>
          </a:p>
          <a:p>
            <a:pPr marL="342900" indent="-342900"/>
            <a:endParaRPr lang="hi-IN" sz="2400" dirty="0" smtClean="0"/>
          </a:p>
          <a:p>
            <a:pPr marL="342900" indent="-342900"/>
            <a:r>
              <a:rPr lang="hi-IN" sz="2400" dirty="0" smtClean="0"/>
              <a:t>	</a:t>
            </a:r>
            <a:r>
              <a:rPr lang="hi-IN" sz="2400" dirty="0" smtClean="0"/>
              <a:t>(तवर्ग)  (टवर्ग) </a:t>
            </a:r>
          </a:p>
          <a:p>
            <a:pPr marL="342900" indent="-342900"/>
            <a:endParaRPr lang="hi-IN" sz="2400" dirty="0" smtClean="0"/>
          </a:p>
          <a:p>
            <a:pPr marL="342900" indent="-342900"/>
            <a:endParaRPr lang="hi-IN" sz="2400" dirty="0" smtClean="0"/>
          </a:p>
          <a:p>
            <a:pPr marL="342900" indent="-342900"/>
            <a:r>
              <a:rPr lang="hi-IN" sz="2400" dirty="0" smtClean="0"/>
              <a:t>	</a:t>
            </a:r>
            <a:r>
              <a:rPr lang="hi-IN" sz="2400" dirty="0" smtClean="0"/>
              <a:t>  त्	   ट्  ---- तट्टीका</a:t>
            </a:r>
          </a:p>
          <a:p>
            <a:pPr marL="342900" indent="-342900"/>
            <a:endParaRPr lang="hi-IN" sz="2400" dirty="0" smtClean="0"/>
          </a:p>
          <a:p>
            <a:pPr marL="342900" indent="-342900"/>
            <a:endParaRPr lang="hi-IN" sz="2400" dirty="0" smtClean="0"/>
          </a:p>
          <a:p>
            <a:pPr marL="342900" indent="-342900"/>
            <a:endParaRPr lang="hi-IN" sz="2400" dirty="0" smtClean="0"/>
          </a:p>
          <a:p>
            <a:pPr marL="342900" indent="-342900"/>
            <a:r>
              <a:rPr lang="hi-IN" sz="2400" dirty="0" smtClean="0"/>
              <a:t>2. उद् </a:t>
            </a:r>
            <a:r>
              <a:rPr lang="en-IN" sz="2400" baseline="-25000" dirty="0" smtClean="0"/>
              <a:t>+</a:t>
            </a:r>
            <a:r>
              <a:rPr lang="en-IN" sz="2400" dirty="0" smtClean="0"/>
              <a:t> </a:t>
            </a:r>
            <a:r>
              <a:rPr lang="hi-IN" sz="2400" dirty="0" smtClean="0"/>
              <a:t>डीनः – उड्डीनः</a:t>
            </a:r>
          </a:p>
          <a:p>
            <a:pPr marL="342900" indent="-342900"/>
            <a:r>
              <a:rPr lang="hi-IN" sz="2400" dirty="0" smtClean="0"/>
              <a:t>3. इष् </a:t>
            </a:r>
            <a:r>
              <a:rPr lang="en-IN" sz="2400" baseline="-25000" dirty="0" smtClean="0"/>
              <a:t>+</a:t>
            </a:r>
            <a:r>
              <a:rPr lang="hi-IN" sz="2400" dirty="0" smtClean="0"/>
              <a:t> तः – इष्टः</a:t>
            </a:r>
          </a:p>
          <a:p>
            <a:pPr marL="342900" indent="-342900"/>
            <a:r>
              <a:rPr lang="hi-IN" sz="2400" dirty="0" smtClean="0"/>
              <a:t>4. दुष् </a:t>
            </a:r>
            <a:r>
              <a:rPr lang="en-IN" sz="2400" dirty="0" smtClean="0"/>
              <a:t>+</a:t>
            </a:r>
            <a:r>
              <a:rPr lang="hi-IN" sz="2400" dirty="0" smtClean="0"/>
              <a:t> तः - दुष्टः</a:t>
            </a:r>
            <a:endParaRPr lang="en-IN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119675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9672" y="119675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71600" y="22048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71600" y="32129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253</Words>
  <Application>Microsoft Office PowerPoint</Application>
  <PresentationFormat>On-screen Show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14</cp:revision>
  <dcterms:created xsi:type="dcterms:W3CDTF">2017-07-08T10:24:29Z</dcterms:created>
  <dcterms:modified xsi:type="dcterms:W3CDTF">2017-07-26T14:45:26Z</dcterms:modified>
</cp:coreProperties>
</file>