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6F4D-93CE-476F-A9DD-1D40DC1D2D07}" type="datetimeFigureOut">
              <a:rPr lang="en-US" smtClean="0"/>
              <a:t>05/05/2015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F0B8-844F-4D3B-BEA8-09DE198BE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6F4D-93CE-476F-A9DD-1D40DC1D2D07}" type="datetimeFigureOut">
              <a:rPr lang="en-US" smtClean="0"/>
              <a:t>05/05/2015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F0B8-844F-4D3B-BEA8-09DE198BE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6F4D-93CE-476F-A9DD-1D40DC1D2D07}" type="datetimeFigureOut">
              <a:rPr lang="en-US" smtClean="0"/>
              <a:t>05/05/2015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F0B8-844F-4D3B-BEA8-09DE198BE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6F4D-93CE-476F-A9DD-1D40DC1D2D07}" type="datetimeFigureOut">
              <a:rPr lang="en-US" smtClean="0"/>
              <a:t>05/05/2015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F0B8-844F-4D3B-BEA8-09DE198BE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6F4D-93CE-476F-A9DD-1D40DC1D2D07}" type="datetimeFigureOut">
              <a:rPr lang="en-US" smtClean="0"/>
              <a:t>05/05/2015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F0B8-844F-4D3B-BEA8-09DE198BE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6F4D-93CE-476F-A9DD-1D40DC1D2D07}" type="datetimeFigureOut">
              <a:rPr lang="en-US" smtClean="0"/>
              <a:t>05/05/2015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F0B8-844F-4D3B-BEA8-09DE198BE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6F4D-93CE-476F-A9DD-1D40DC1D2D07}" type="datetimeFigureOut">
              <a:rPr lang="en-US" smtClean="0"/>
              <a:t>05/05/2015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F0B8-844F-4D3B-BEA8-09DE198BE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6F4D-93CE-476F-A9DD-1D40DC1D2D07}" type="datetimeFigureOut">
              <a:rPr lang="en-US" smtClean="0"/>
              <a:t>05/05/2015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F0B8-844F-4D3B-BEA8-09DE198BE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6F4D-93CE-476F-A9DD-1D40DC1D2D07}" type="datetimeFigureOut">
              <a:rPr lang="en-US" smtClean="0"/>
              <a:t>05/05/2015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F0B8-844F-4D3B-BEA8-09DE198BE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6F4D-93CE-476F-A9DD-1D40DC1D2D07}" type="datetimeFigureOut">
              <a:rPr lang="en-US" smtClean="0"/>
              <a:t>05/05/2015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F0B8-844F-4D3B-BEA8-09DE198BE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6F4D-93CE-476F-A9DD-1D40DC1D2D07}" type="datetimeFigureOut">
              <a:rPr lang="en-US" smtClean="0"/>
              <a:t>05/05/2015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F0B8-844F-4D3B-BEA8-09DE198BE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36F4D-93CE-476F-A9DD-1D40DC1D2D07}" type="datetimeFigureOut">
              <a:rPr lang="en-US" smtClean="0"/>
              <a:t>05/05/2015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BF0B8-844F-4D3B-BEA8-09DE198BE5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"/>
          <a:ext cx="9144000" cy="6924398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101427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dirty="0">
                          <a:solidFill>
                            <a:srgbClr val="FF6600"/>
                          </a:solidFill>
                          <a:latin typeface="Verdana"/>
                        </a:rPr>
                        <a:t>Go / </a:t>
                      </a:r>
                      <a:r>
                        <a:rPr lang="hi-IN" sz="2000" b="1" dirty="0">
                          <a:solidFill>
                            <a:srgbClr val="FF6600"/>
                          </a:solidFill>
                          <a:latin typeface="Verdana"/>
                        </a:rPr>
                        <a:t>गम् / </a:t>
                      </a:r>
                      <a:r>
                        <a:rPr lang="en-US" sz="2000" b="1" dirty="0" err="1">
                          <a:solidFill>
                            <a:srgbClr val="FF6600"/>
                          </a:solidFill>
                          <a:latin typeface="Verdana"/>
                        </a:rPr>
                        <a:t>gam</a:t>
                      </a:r>
                      <a:r>
                        <a:rPr lang="en-US" sz="2000" b="1" dirty="0">
                          <a:solidFill>
                            <a:srgbClr val="FF6600"/>
                          </a:solidFill>
                          <a:latin typeface="Verdana"/>
                        </a:rPr>
                        <a:t> : </a:t>
                      </a:r>
                      <a:r>
                        <a:rPr lang="hi-IN" sz="2000" b="1" dirty="0">
                          <a:solidFill>
                            <a:srgbClr val="FF6600"/>
                          </a:solidFill>
                          <a:latin typeface="Verdana"/>
                        </a:rPr>
                        <a:t>विधैलिङ्लकार / </a:t>
                      </a:r>
                      <a:r>
                        <a:rPr lang="en-US" sz="2000" b="1" dirty="0" err="1">
                          <a:solidFill>
                            <a:srgbClr val="FF6600"/>
                          </a:solidFill>
                          <a:latin typeface="Verdana"/>
                        </a:rPr>
                        <a:t>vidhailiN^lakaara</a:t>
                      </a:r>
                      <a:r>
                        <a:rPr lang="en-US" sz="2000" b="1" dirty="0">
                          <a:solidFill>
                            <a:srgbClr val="FF6600"/>
                          </a:solidFill>
                          <a:latin typeface="Verdana"/>
                        </a:rPr>
                        <a:t/>
                      </a:r>
                      <a:br>
                        <a:rPr lang="en-US" sz="2000" b="1" dirty="0">
                          <a:solidFill>
                            <a:srgbClr val="FF6600"/>
                          </a:solidFill>
                          <a:latin typeface="Verdana"/>
                        </a:rPr>
                      </a:br>
                      <a:r>
                        <a:rPr lang="en-US" sz="2000" b="1" dirty="0">
                          <a:solidFill>
                            <a:srgbClr val="FF6600"/>
                          </a:solidFill>
                          <a:latin typeface="Verdana"/>
                        </a:rPr>
                        <a:t>(</a:t>
                      </a:r>
                      <a:r>
                        <a:rPr lang="en-US" sz="2000" b="1" dirty="0" err="1">
                          <a:solidFill>
                            <a:srgbClr val="FF6600"/>
                          </a:solidFill>
                          <a:latin typeface="Verdana"/>
                        </a:rPr>
                        <a:t>Optative</a:t>
                      </a:r>
                      <a:r>
                        <a:rPr lang="en-US" sz="2000" b="1" dirty="0">
                          <a:solidFill>
                            <a:srgbClr val="FF6600"/>
                          </a:solidFill>
                          <a:latin typeface="Verdana"/>
                        </a:rPr>
                        <a:t> Mood - Should or May)</a:t>
                      </a:r>
                    </a:p>
                  </a:txBody>
                  <a:tcPr marL="26855" marR="26855" marT="10742" marB="10742" anchor="ctr">
                    <a:lnL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42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Verdana"/>
                        </a:rPr>
                        <a:t>Person / </a:t>
                      </a:r>
                      <a:r>
                        <a:rPr lang="hi-IN" sz="2000" b="1" dirty="0">
                          <a:solidFill>
                            <a:srgbClr val="FF0000"/>
                          </a:solidFill>
                          <a:latin typeface="Verdana"/>
                        </a:rPr>
                        <a:t>पुरुष /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latin typeface="Verdana"/>
                        </a:rPr>
                        <a:t>puruSha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Verdana"/>
                      </a:endParaRPr>
                    </a:p>
                  </a:txBody>
                  <a:tcPr marL="26855" marR="26855" marT="10742" marB="10742" anchor="ctr">
                    <a:lnL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000" b="1">
                          <a:solidFill>
                            <a:srgbClr val="FF0000"/>
                          </a:solidFill>
                          <a:latin typeface="Verdana"/>
                        </a:rPr>
                        <a:t>Number / </a:t>
                      </a:r>
                      <a:r>
                        <a:rPr lang="hi-IN" sz="2000" b="1">
                          <a:solidFill>
                            <a:srgbClr val="FF0000"/>
                          </a:solidFill>
                          <a:latin typeface="Verdana"/>
                        </a:rPr>
                        <a:t>वचन / </a:t>
                      </a:r>
                      <a:r>
                        <a:rPr lang="en-US" sz="2000" b="1">
                          <a:solidFill>
                            <a:srgbClr val="FF0000"/>
                          </a:solidFill>
                          <a:latin typeface="Verdana"/>
                        </a:rPr>
                        <a:t>vachana</a:t>
                      </a:r>
                    </a:p>
                  </a:txBody>
                  <a:tcPr marL="26855" marR="26855" marT="10742" marB="10742" anchor="ctr">
                    <a:lnL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88487">
                <a:tc>
                  <a:txBody>
                    <a:bodyPr/>
                    <a:lstStyle/>
                    <a:p>
                      <a:pPr algn="ctr" fontAlgn="ctr"/>
                      <a:endParaRPr lang="en-US" sz="2000" b="1" dirty="0">
                        <a:solidFill>
                          <a:srgbClr val="FF0000"/>
                        </a:solidFill>
                        <a:latin typeface="Verdana"/>
                      </a:endParaRPr>
                    </a:p>
                  </a:txBody>
                  <a:tcPr marL="26855" marR="26855" marT="10742" marB="10742" anchor="ctr">
                    <a:lnL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Verdana"/>
                        </a:rPr>
                        <a:t>Singular </a:t>
                      </a:r>
                      <a:br>
                        <a:rPr lang="en-US" sz="2000" b="1" dirty="0">
                          <a:solidFill>
                            <a:srgbClr val="FF0000"/>
                          </a:solidFill>
                          <a:latin typeface="Verdana"/>
                        </a:rPr>
                      </a:br>
                      <a:r>
                        <a:rPr lang="hi-IN" sz="2000" b="1" dirty="0">
                          <a:solidFill>
                            <a:srgbClr val="FF0000"/>
                          </a:solidFill>
                          <a:latin typeface="Verdana"/>
                        </a:rPr>
                        <a:t>एकवचन /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latin typeface="Verdana"/>
                        </a:rPr>
                        <a:t>ekavachana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Verdana"/>
                      </a:endParaRPr>
                    </a:p>
                  </a:txBody>
                  <a:tcPr marL="26855" marR="26855" marT="10742" marB="10742" anchor="ctr">
                    <a:lnL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Verdana"/>
                        </a:rPr>
                        <a:t>Dual </a:t>
                      </a:r>
                      <a:br>
                        <a:rPr lang="en-US" sz="2000" b="1" dirty="0">
                          <a:solidFill>
                            <a:srgbClr val="FF0000"/>
                          </a:solidFill>
                          <a:latin typeface="Verdana"/>
                        </a:rPr>
                      </a:br>
                      <a:r>
                        <a:rPr lang="hi-IN" sz="2000" b="1" dirty="0">
                          <a:solidFill>
                            <a:srgbClr val="FF0000"/>
                          </a:solidFill>
                          <a:latin typeface="Verdana"/>
                        </a:rPr>
                        <a:t>द्वीवचन /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latin typeface="Verdana"/>
                        </a:rPr>
                        <a:t>dviivachana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Verdana"/>
                      </a:endParaRPr>
                    </a:p>
                  </a:txBody>
                  <a:tcPr marL="26855" marR="26855" marT="10742" marB="10742" anchor="ctr">
                    <a:lnL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Verdana"/>
                        </a:rPr>
                        <a:t>Plural </a:t>
                      </a:r>
                      <a:br>
                        <a:rPr lang="en-US" sz="2000" b="1" dirty="0">
                          <a:solidFill>
                            <a:srgbClr val="FF0000"/>
                          </a:solidFill>
                          <a:latin typeface="Verdana"/>
                        </a:rPr>
                      </a:br>
                      <a:r>
                        <a:rPr lang="hi-IN" sz="2000" b="1" dirty="0">
                          <a:solidFill>
                            <a:srgbClr val="FF0000"/>
                          </a:solidFill>
                          <a:latin typeface="Verdana"/>
                        </a:rPr>
                        <a:t>बहुवचन /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latin typeface="Verdana"/>
                        </a:rPr>
                        <a:t>bahuvachana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Verdana"/>
                      </a:endParaRPr>
                    </a:p>
                  </a:txBody>
                  <a:tcPr marL="26855" marR="26855" marT="10742" marB="10742" anchor="ctr">
                    <a:lnL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1812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Verdana"/>
                        </a:rPr>
                        <a:t>Third </a:t>
                      </a:r>
                      <a:br>
                        <a:rPr lang="en-US" sz="2000" b="1" dirty="0">
                          <a:solidFill>
                            <a:srgbClr val="0070C0"/>
                          </a:solidFill>
                          <a:latin typeface="Verdana"/>
                        </a:rPr>
                      </a:br>
                      <a:r>
                        <a:rPr lang="hi-IN" sz="2000" b="1" dirty="0">
                          <a:solidFill>
                            <a:srgbClr val="0070C0"/>
                          </a:solidFill>
                          <a:latin typeface="Verdana"/>
                        </a:rPr>
                        <a:t>प्रथम / </a:t>
                      </a:r>
                      <a:r>
                        <a:rPr lang="en-US" sz="2000" b="1" dirty="0" err="1">
                          <a:solidFill>
                            <a:srgbClr val="0070C0"/>
                          </a:solidFill>
                          <a:latin typeface="Verdana"/>
                        </a:rPr>
                        <a:t>prathama</a:t>
                      </a:r>
                      <a:endParaRPr lang="en-US" sz="2000" b="1" dirty="0">
                        <a:solidFill>
                          <a:srgbClr val="0070C0"/>
                        </a:solidFill>
                        <a:latin typeface="Verdana"/>
                      </a:endParaRPr>
                    </a:p>
                  </a:txBody>
                  <a:tcPr marL="26855" marR="26855" marT="10742" marB="10742" anchor="ctr">
                    <a:lnL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i-IN" sz="24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गच्छेत् / </a:t>
                      </a:r>
                      <a:r>
                        <a:rPr lang="en-US" sz="2400" b="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gachchhet</a:t>
                      </a:r>
                      <a:endParaRPr lang="en-US" sz="2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Verdana"/>
                      </a:endParaRPr>
                    </a:p>
                  </a:txBody>
                  <a:tcPr marL="26855" marR="26855" marT="26855" marB="26855">
                    <a:lnL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C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i-IN" sz="2400" b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गच्छेताम् / </a:t>
                      </a:r>
                      <a:r>
                        <a:rPr lang="en-US" sz="2400" b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gachchhetaam</a:t>
                      </a:r>
                    </a:p>
                  </a:txBody>
                  <a:tcPr marL="26855" marR="26855" marT="26855" marB="26855">
                    <a:lnL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C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i-IN" sz="2400" b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गच्छेयुः / </a:t>
                      </a:r>
                      <a:r>
                        <a:rPr lang="en-US" sz="2400" b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gachchheyuH</a:t>
                      </a:r>
                    </a:p>
                  </a:txBody>
                  <a:tcPr marL="26855" marR="26855" marT="26855" marB="26855">
                    <a:lnL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CD"/>
                    </a:solidFill>
                  </a:tcPr>
                </a:tc>
              </a:tr>
              <a:tr h="1113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Verdana"/>
                        </a:rPr>
                        <a:t>Second </a:t>
                      </a:r>
                      <a:br>
                        <a:rPr lang="en-US" sz="2000" b="1" dirty="0">
                          <a:solidFill>
                            <a:srgbClr val="0070C0"/>
                          </a:solidFill>
                          <a:latin typeface="Verdana"/>
                        </a:rPr>
                      </a:br>
                      <a:r>
                        <a:rPr lang="hi-IN" sz="2000" b="1" dirty="0">
                          <a:solidFill>
                            <a:srgbClr val="0070C0"/>
                          </a:solidFill>
                          <a:latin typeface="Verdana"/>
                        </a:rPr>
                        <a:t>मध्यम / </a:t>
                      </a:r>
                      <a:r>
                        <a:rPr lang="en-US" sz="2000" b="1" dirty="0" err="1">
                          <a:solidFill>
                            <a:srgbClr val="0070C0"/>
                          </a:solidFill>
                          <a:latin typeface="Verdana"/>
                        </a:rPr>
                        <a:t>madhyama</a:t>
                      </a:r>
                      <a:endParaRPr lang="en-US" sz="2000" b="1" dirty="0">
                        <a:solidFill>
                          <a:srgbClr val="0070C0"/>
                        </a:solidFill>
                        <a:latin typeface="Verdana"/>
                      </a:endParaRPr>
                    </a:p>
                  </a:txBody>
                  <a:tcPr marL="26855" marR="26855" marT="10742" marB="10742" anchor="ctr">
                    <a:lnL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i-IN" sz="24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गच्छेः / </a:t>
                      </a:r>
                      <a:r>
                        <a:rPr lang="en-US" sz="2400" b="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gachchheH</a:t>
                      </a:r>
                      <a:endParaRPr lang="en-US" sz="2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Verdana"/>
                      </a:endParaRPr>
                    </a:p>
                  </a:txBody>
                  <a:tcPr marL="26855" marR="26855" marT="26855" marB="26855">
                    <a:lnL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C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i-IN" sz="24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गच्छेतम् / </a:t>
                      </a:r>
                      <a:r>
                        <a:rPr lang="en-US" sz="2400" b="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gachchhatam</a:t>
                      </a:r>
                      <a:endParaRPr lang="en-US" sz="2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Verdana"/>
                      </a:endParaRPr>
                    </a:p>
                  </a:txBody>
                  <a:tcPr marL="26855" marR="26855" marT="26855" marB="26855">
                    <a:lnL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C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i-IN" sz="24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गच्छेत / </a:t>
                      </a:r>
                      <a:r>
                        <a:rPr lang="en-US" sz="2400" b="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gachchhet</a:t>
                      </a:r>
                      <a:endParaRPr lang="en-US" sz="2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Verdana"/>
                      </a:endParaRPr>
                    </a:p>
                  </a:txBody>
                  <a:tcPr marL="26855" marR="26855" marT="26855" marB="26855">
                    <a:lnL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CD"/>
                    </a:solidFill>
                  </a:tcPr>
                </a:tc>
              </a:tr>
              <a:tr h="1113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Verdana"/>
                        </a:rPr>
                        <a:t>First </a:t>
                      </a:r>
                      <a:br>
                        <a:rPr lang="en-US" sz="2000" b="1" dirty="0">
                          <a:solidFill>
                            <a:srgbClr val="0070C0"/>
                          </a:solidFill>
                          <a:latin typeface="Verdana"/>
                        </a:rPr>
                      </a:br>
                      <a:r>
                        <a:rPr lang="hi-IN" sz="2000" b="1" dirty="0">
                          <a:solidFill>
                            <a:srgbClr val="0070C0"/>
                          </a:solidFill>
                          <a:latin typeface="Verdana"/>
                        </a:rPr>
                        <a:t>उत्तम / </a:t>
                      </a:r>
                      <a:r>
                        <a:rPr lang="en-US" sz="2000" b="1" dirty="0" err="1">
                          <a:solidFill>
                            <a:srgbClr val="0070C0"/>
                          </a:solidFill>
                          <a:latin typeface="Verdana"/>
                        </a:rPr>
                        <a:t>uttama</a:t>
                      </a:r>
                      <a:endParaRPr lang="en-US" sz="2000" b="1" dirty="0">
                        <a:solidFill>
                          <a:srgbClr val="0070C0"/>
                        </a:solidFill>
                        <a:latin typeface="Verdana"/>
                      </a:endParaRPr>
                    </a:p>
                  </a:txBody>
                  <a:tcPr marL="26855" marR="26855" marT="10742" marB="10742" anchor="ctr">
                    <a:lnL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i-IN" sz="2400" b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गच्छेयम् / </a:t>
                      </a:r>
                      <a:r>
                        <a:rPr lang="en-US" sz="2400" b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gachchheyam</a:t>
                      </a:r>
                    </a:p>
                  </a:txBody>
                  <a:tcPr marL="26855" marR="26855" marT="26855" marB="26855">
                    <a:lnL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C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i-IN" sz="24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गच्छेव / </a:t>
                      </a:r>
                      <a:r>
                        <a:rPr lang="en-US" sz="2400" b="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gachchheva</a:t>
                      </a:r>
                      <a:endParaRPr lang="en-US" sz="2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Verdana"/>
                      </a:endParaRPr>
                    </a:p>
                  </a:txBody>
                  <a:tcPr marL="26855" marR="26855" marT="26855" marB="26855">
                    <a:lnL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C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i-IN" sz="24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गच्छेम / </a:t>
                      </a:r>
                      <a:r>
                        <a:rPr lang="en-US" sz="2400" b="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gachchhema</a:t>
                      </a:r>
                      <a:endParaRPr lang="en-US" sz="2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Verdana"/>
                      </a:endParaRPr>
                    </a:p>
                  </a:txBody>
                  <a:tcPr marL="26855" marR="26855" marT="26855" marB="26855">
                    <a:lnL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CD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106037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dirty="0">
                          <a:solidFill>
                            <a:srgbClr val="FF6600"/>
                          </a:solidFill>
                          <a:latin typeface="Verdana"/>
                        </a:rPr>
                        <a:t>Read / </a:t>
                      </a:r>
                      <a:r>
                        <a:rPr lang="en-US" sz="2000" b="1" dirty="0" err="1">
                          <a:solidFill>
                            <a:srgbClr val="FF6600"/>
                          </a:solidFill>
                          <a:latin typeface="Verdana"/>
                        </a:rPr>
                        <a:t>पठ्</a:t>
                      </a:r>
                      <a:r>
                        <a:rPr lang="en-US" sz="2000" b="1" dirty="0">
                          <a:solidFill>
                            <a:srgbClr val="FF6600"/>
                          </a:solidFill>
                          <a:latin typeface="Verdana"/>
                        </a:rPr>
                        <a:t> / </a:t>
                      </a:r>
                      <a:r>
                        <a:rPr lang="en-US" sz="2000" b="1" dirty="0" err="1">
                          <a:solidFill>
                            <a:srgbClr val="FF6600"/>
                          </a:solidFill>
                          <a:latin typeface="Verdana"/>
                        </a:rPr>
                        <a:t>paTh</a:t>
                      </a:r>
                      <a:r>
                        <a:rPr lang="en-US" sz="2000" b="1" dirty="0">
                          <a:solidFill>
                            <a:srgbClr val="FF6600"/>
                          </a:solidFill>
                          <a:latin typeface="Verdana"/>
                        </a:rPr>
                        <a:t> : </a:t>
                      </a:r>
                      <a:r>
                        <a:rPr lang="en-US" sz="2000" b="1" dirty="0" err="1">
                          <a:solidFill>
                            <a:srgbClr val="FF6600"/>
                          </a:solidFill>
                          <a:latin typeface="Verdana"/>
                        </a:rPr>
                        <a:t>विधैलिङ्लकार</a:t>
                      </a:r>
                      <a:r>
                        <a:rPr lang="en-US" sz="2000" b="1" dirty="0">
                          <a:solidFill>
                            <a:srgbClr val="FF6600"/>
                          </a:solidFill>
                          <a:latin typeface="Verdana"/>
                        </a:rPr>
                        <a:t> / </a:t>
                      </a:r>
                      <a:r>
                        <a:rPr lang="en-US" sz="2000" b="1" dirty="0" err="1">
                          <a:solidFill>
                            <a:srgbClr val="FF6600"/>
                          </a:solidFill>
                          <a:latin typeface="Verdana"/>
                        </a:rPr>
                        <a:t>vidhailiN^lakaara</a:t>
                      </a:r>
                      <a:r>
                        <a:rPr lang="en-US" sz="2000" b="1" dirty="0">
                          <a:solidFill>
                            <a:srgbClr val="FF6600"/>
                          </a:solidFill>
                          <a:latin typeface="Verdana"/>
                        </a:rPr>
                        <a:t/>
                      </a:r>
                      <a:br>
                        <a:rPr lang="en-US" sz="2000" b="1" dirty="0">
                          <a:solidFill>
                            <a:srgbClr val="FF6600"/>
                          </a:solidFill>
                          <a:latin typeface="Verdana"/>
                        </a:rPr>
                      </a:br>
                      <a:r>
                        <a:rPr lang="en-US" sz="2000" b="1" dirty="0">
                          <a:solidFill>
                            <a:srgbClr val="FF6600"/>
                          </a:solidFill>
                          <a:latin typeface="Verdana"/>
                        </a:rPr>
                        <a:t>(</a:t>
                      </a:r>
                      <a:r>
                        <a:rPr lang="en-US" sz="2000" b="1" dirty="0" err="1">
                          <a:solidFill>
                            <a:srgbClr val="FF6600"/>
                          </a:solidFill>
                          <a:latin typeface="Verdana"/>
                        </a:rPr>
                        <a:t>Optative</a:t>
                      </a:r>
                      <a:r>
                        <a:rPr lang="en-US" sz="2000" b="1" dirty="0">
                          <a:solidFill>
                            <a:srgbClr val="FF6600"/>
                          </a:solidFill>
                          <a:latin typeface="Verdana"/>
                        </a:rPr>
                        <a:t> Mood - Should or May)</a:t>
                      </a:r>
                    </a:p>
                  </a:txBody>
                  <a:tcPr marL="26855" marR="26855" marT="10742" marB="10742" anchor="ctr">
                    <a:lnL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03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Verdana"/>
                        </a:rPr>
                        <a:t>Person / </a:t>
                      </a:r>
                      <a:r>
                        <a:rPr lang="hi-IN" sz="2000" b="1" dirty="0">
                          <a:solidFill>
                            <a:srgbClr val="FF0000"/>
                          </a:solidFill>
                          <a:latin typeface="Verdana"/>
                        </a:rPr>
                        <a:t>पुरुष /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latin typeface="Verdana"/>
                        </a:rPr>
                        <a:t>puruSha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Verdana"/>
                      </a:endParaRPr>
                    </a:p>
                  </a:txBody>
                  <a:tcPr marL="26855" marR="26855" marT="10742" marB="10742" anchor="ctr">
                    <a:lnL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Verdana"/>
                        </a:rPr>
                        <a:t>Number / </a:t>
                      </a:r>
                      <a:r>
                        <a:rPr lang="hi-IN" sz="2000" b="1" dirty="0">
                          <a:solidFill>
                            <a:srgbClr val="FF0000"/>
                          </a:solidFill>
                          <a:latin typeface="Verdana"/>
                        </a:rPr>
                        <a:t>वचन /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latin typeface="Verdana"/>
                        </a:rPr>
                        <a:t>vachana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Verdana"/>
                      </a:endParaRPr>
                    </a:p>
                  </a:txBody>
                  <a:tcPr marL="26855" marR="26855" marT="10742" marB="10742" anchor="ctr">
                    <a:lnL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56134">
                <a:tc>
                  <a:txBody>
                    <a:bodyPr/>
                    <a:lstStyle/>
                    <a:p>
                      <a:pPr algn="ctr" fontAlgn="ctr"/>
                      <a:endParaRPr lang="en-US" sz="2000" b="1">
                        <a:solidFill>
                          <a:srgbClr val="FF0000"/>
                        </a:solidFill>
                        <a:latin typeface="Verdana"/>
                      </a:endParaRPr>
                    </a:p>
                  </a:txBody>
                  <a:tcPr marL="26855" marR="26855" marT="10742" marB="10742" anchor="ctr">
                    <a:lnL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>
                          <a:solidFill>
                            <a:srgbClr val="FF0000"/>
                          </a:solidFill>
                          <a:latin typeface="Verdana"/>
                        </a:rPr>
                        <a:t>Singular </a:t>
                      </a:r>
                      <a:br>
                        <a:rPr lang="en-US" sz="2000" b="1">
                          <a:solidFill>
                            <a:srgbClr val="FF0000"/>
                          </a:solidFill>
                          <a:latin typeface="Verdana"/>
                        </a:rPr>
                      </a:br>
                      <a:r>
                        <a:rPr lang="hi-IN" sz="2000" b="1">
                          <a:solidFill>
                            <a:srgbClr val="FF0000"/>
                          </a:solidFill>
                          <a:latin typeface="Verdana"/>
                        </a:rPr>
                        <a:t>एकवचन / </a:t>
                      </a:r>
                      <a:r>
                        <a:rPr lang="en-US" sz="2000" b="1">
                          <a:solidFill>
                            <a:srgbClr val="FF0000"/>
                          </a:solidFill>
                          <a:latin typeface="Verdana"/>
                        </a:rPr>
                        <a:t>ekavachana</a:t>
                      </a:r>
                    </a:p>
                  </a:txBody>
                  <a:tcPr marL="26855" marR="26855" marT="10742" marB="10742" anchor="ctr">
                    <a:lnL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Verdana"/>
                        </a:rPr>
                        <a:t>Dual </a:t>
                      </a:r>
                      <a:br>
                        <a:rPr lang="en-US" sz="2000" b="1" dirty="0">
                          <a:solidFill>
                            <a:srgbClr val="FF0000"/>
                          </a:solidFill>
                          <a:latin typeface="Verdana"/>
                        </a:rPr>
                      </a:br>
                      <a:r>
                        <a:rPr lang="hi-IN" sz="2000" b="1" dirty="0">
                          <a:solidFill>
                            <a:srgbClr val="FF0000"/>
                          </a:solidFill>
                          <a:latin typeface="Verdana"/>
                        </a:rPr>
                        <a:t>द्वीवचन /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latin typeface="Verdana"/>
                        </a:rPr>
                        <a:t>dviivachana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Verdana"/>
                      </a:endParaRPr>
                    </a:p>
                  </a:txBody>
                  <a:tcPr marL="26855" marR="26855" marT="10742" marB="10742" anchor="ctr">
                    <a:lnL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Verdana"/>
                        </a:rPr>
                        <a:t>Plural </a:t>
                      </a:r>
                      <a:br>
                        <a:rPr lang="en-US" sz="2000" b="1" dirty="0">
                          <a:solidFill>
                            <a:srgbClr val="FF0000"/>
                          </a:solidFill>
                          <a:latin typeface="Verdana"/>
                        </a:rPr>
                      </a:br>
                      <a:r>
                        <a:rPr lang="hi-IN" sz="2000" b="1" dirty="0">
                          <a:solidFill>
                            <a:srgbClr val="FF0000"/>
                          </a:solidFill>
                          <a:latin typeface="Verdana"/>
                        </a:rPr>
                        <a:t>बहुवचन /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latin typeface="Verdana"/>
                        </a:rPr>
                        <a:t>bahuvachana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Verdana"/>
                      </a:endParaRPr>
                    </a:p>
                  </a:txBody>
                  <a:tcPr marL="26855" marR="26855" marT="10742" marB="10742" anchor="ctr">
                    <a:lnL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0603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Verdana"/>
                        </a:rPr>
                        <a:t>Third </a:t>
                      </a:r>
                      <a:br>
                        <a:rPr lang="en-US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Verdana"/>
                        </a:rPr>
                      </a:br>
                      <a:r>
                        <a:rPr lang="hi-IN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Verdana"/>
                        </a:rPr>
                        <a:t>प्रथम / </a:t>
                      </a:r>
                      <a:r>
                        <a:rPr lang="en-US" sz="20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Verdana"/>
                        </a:rPr>
                        <a:t>prathama</a:t>
                      </a:r>
                      <a:endParaRPr lang="en-US" sz="20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Verdana"/>
                      </a:endParaRPr>
                    </a:p>
                  </a:txBody>
                  <a:tcPr marL="26855" marR="26855" marT="10742" marB="10742" anchor="ctr">
                    <a:lnL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i-IN" sz="24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पठेत् / </a:t>
                      </a:r>
                      <a:r>
                        <a:rPr lang="en-US" sz="2400" b="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paThet</a:t>
                      </a:r>
                      <a:endParaRPr lang="en-US" sz="2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Verdana"/>
                      </a:endParaRPr>
                    </a:p>
                  </a:txBody>
                  <a:tcPr marL="26855" marR="26855" marT="26855" marB="26855">
                    <a:lnL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C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i-IN" sz="2400" b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पठेताम् / </a:t>
                      </a:r>
                      <a:r>
                        <a:rPr lang="en-US" sz="2400" b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paThetaam</a:t>
                      </a:r>
                    </a:p>
                  </a:txBody>
                  <a:tcPr marL="26855" marR="26855" marT="26855" marB="26855">
                    <a:lnL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C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i-IN" sz="2400" b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पठेयुः / </a:t>
                      </a:r>
                      <a:r>
                        <a:rPr lang="en-US" sz="2400" b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paTheyaH</a:t>
                      </a:r>
                    </a:p>
                  </a:txBody>
                  <a:tcPr marL="26855" marR="26855" marT="26855" marB="26855">
                    <a:lnL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CD"/>
                    </a:solidFill>
                  </a:tcPr>
                </a:tc>
              </a:tr>
              <a:tr h="10603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Verdana"/>
                        </a:rPr>
                        <a:t>Second </a:t>
                      </a:r>
                      <a:br>
                        <a:rPr lang="en-US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Verdana"/>
                        </a:rPr>
                      </a:br>
                      <a:r>
                        <a:rPr lang="hi-IN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Verdana"/>
                        </a:rPr>
                        <a:t>मध्यम / </a:t>
                      </a:r>
                      <a:r>
                        <a:rPr lang="en-US" sz="20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Verdana"/>
                        </a:rPr>
                        <a:t>madhyama</a:t>
                      </a:r>
                      <a:endParaRPr lang="en-US" sz="20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Verdana"/>
                      </a:endParaRPr>
                    </a:p>
                  </a:txBody>
                  <a:tcPr marL="26855" marR="26855" marT="10742" marB="10742" anchor="ctr">
                    <a:lnL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i-IN" sz="24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पठेः / </a:t>
                      </a:r>
                      <a:r>
                        <a:rPr lang="en-US" sz="2400" b="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paTheH</a:t>
                      </a:r>
                      <a:endParaRPr lang="en-US" sz="2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Verdana"/>
                      </a:endParaRPr>
                    </a:p>
                  </a:txBody>
                  <a:tcPr marL="26855" marR="26855" marT="26855" marB="26855">
                    <a:lnL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C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i-IN" sz="24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पठेतम् / </a:t>
                      </a:r>
                      <a:r>
                        <a:rPr lang="en-US" sz="2400" b="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paThetam</a:t>
                      </a:r>
                      <a:endParaRPr lang="en-US" sz="2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Verdana"/>
                      </a:endParaRPr>
                    </a:p>
                  </a:txBody>
                  <a:tcPr marL="26855" marR="26855" marT="26855" marB="26855">
                    <a:lnL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C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i-IN" sz="2400" b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पठेत / </a:t>
                      </a:r>
                      <a:r>
                        <a:rPr lang="en-US" sz="2400" b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paTheta</a:t>
                      </a:r>
                    </a:p>
                  </a:txBody>
                  <a:tcPr marL="26855" marR="26855" marT="26855" marB="26855">
                    <a:lnL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CD"/>
                    </a:solidFill>
                  </a:tcPr>
                </a:tc>
              </a:tr>
              <a:tr h="10603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Verdana"/>
                        </a:rPr>
                        <a:t>First </a:t>
                      </a:r>
                      <a:br>
                        <a:rPr lang="en-US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Verdana"/>
                        </a:rPr>
                      </a:br>
                      <a:r>
                        <a:rPr lang="hi-IN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Verdana"/>
                        </a:rPr>
                        <a:t>उत्तम / </a:t>
                      </a:r>
                      <a:r>
                        <a:rPr lang="en-US" sz="2000" b="1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Verdana"/>
                        </a:rPr>
                        <a:t>uttama</a:t>
                      </a:r>
                      <a:endParaRPr lang="en-US" sz="20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Verdana"/>
                      </a:endParaRPr>
                    </a:p>
                  </a:txBody>
                  <a:tcPr marL="26855" marR="26855" marT="10742" marB="10742" anchor="ctr">
                    <a:lnL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i-IN" sz="2400" b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पठेयम् / </a:t>
                      </a:r>
                      <a:r>
                        <a:rPr lang="en-US" sz="2400" b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paTheyam</a:t>
                      </a:r>
                    </a:p>
                  </a:txBody>
                  <a:tcPr marL="26855" marR="26855" marT="26855" marB="26855">
                    <a:lnL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C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i-IN" sz="24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पठेव / </a:t>
                      </a:r>
                      <a:r>
                        <a:rPr lang="en-US" sz="2400" b="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paTheva</a:t>
                      </a:r>
                      <a:endParaRPr lang="en-US" sz="2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Verdana"/>
                      </a:endParaRPr>
                    </a:p>
                  </a:txBody>
                  <a:tcPr marL="26855" marR="26855" marT="26855" marB="26855">
                    <a:lnL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C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i-IN" sz="24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पठेम / </a:t>
                      </a:r>
                      <a:r>
                        <a:rPr lang="en-US" sz="2400" b="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Verdana"/>
                        </a:rPr>
                        <a:t>paThema</a:t>
                      </a:r>
                      <a:endParaRPr lang="en-US" sz="24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Verdana"/>
                      </a:endParaRPr>
                    </a:p>
                  </a:txBody>
                  <a:tcPr marL="26855" marR="26855" marT="26855" marB="26855">
                    <a:lnL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A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CD"/>
                    </a:solidFill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104</Words>
  <Application>Microsoft Office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hcl</dc:creator>
  <cp:lastModifiedBy>hcl</cp:lastModifiedBy>
  <cp:revision>2</cp:revision>
  <dcterms:created xsi:type="dcterms:W3CDTF">2015-05-05T15:05:15Z</dcterms:created>
  <dcterms:modified xsi:type="dcterms:W3CDTF">2015-05-05T15:22:13Z</dcterms:modified>
</cp:coreProperties>
</file>