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49AC5D-A2EF-4C81-93BD-E409676FB4A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F6C132-EA6B-48A2-93BC-A4AB48A54D2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hi-IN" sz="2000" b="1" dirty="0" smtClean="0"/>
              <a:t>इन शब्दों के रूप बदलते नहीं हैं । इसलिये इन्हें</a:t>
            </a:r>
            <a:r>
              <a:rPr lang="en-US" sz="2000" b="1" dirty="0" smtClean="0"/>
              <a:t> </a:t>
            </a:r>
            <a:r>
              <a:rPr lang="hi-IN" sz="2000" dirty="0" smtClean="0"/>
              <a:t>अव्यय</a:t>
            </a:r>
            <a:r>
              <a:rPr lang="hi-IN" sz="2000" b="1" dirty="0" smtClean="0"/>
              <a:t> कहा जाता है</a:t>
            </a:r>
            <a:r>
              <a:rPr lang="en-US" sz="2000" b="1" dirty="0" smtClean="0"/>
              <a:t> !</a:t>
            </a:r>
          </a:p>
          <a:p>
            <a:endParaRPr lang="hi-IN" dirty="0" smtClean="0"/>
          </a:p>
          <a:p>
            <a:r>
              <a:rPr lang="hi-IN" sz="2000" dirty="0" smtClean="0"/>
              <a:t>सर्वत्र - </a:t>
            </a:r>
            <a:r>
              <a:rPr lang="en-US" sz="2000" dirty="0" smtClean="0"/>
              <a:t>    </a:t>
            </a:r>
            <a:r>
              <a:rPr lang="hi-IN" sz="2000" dirty="0" smtClean="0"/>
              <a:t>सब जगह</a:t>
            </a:r>
          </a:p>
          <a:p>
            <a:r>
              <a:rPr lang="hi-IN" sz="2000" dirty="0" smtClean="0"/>
              <a:t>कुत्र - </a:t>
            </a:r>
            <a:r>
              <a:rPr lang="en-US" sz="2000" dirty="0" smtClean="0"/>
              <a:t>       </a:t>
            </a:r>
            <a:r>
              <a:rPr lang="hi-IN" sz="2000" dirty="0" smtClean="0"/>
              <a:t>कहाँ</a:t>
            </a:r>
          </a:p>
          <a:p>
            <a:r>
              <a:rPr lang="hi-IN" sz="2000" dirty="0" smtClean="0"/>
              <a:t>अद्य - </a:t>
            </a:r>
            <a:r>
              <a:rPr lang="en-US" sz="2000" dirty="0" smtClean="0"/>
              <a:t>    </a:t>
            </a:r>
            <a:r>
              <a:rPr lang="hi-IN" sz="2000" dirty="0" smtClean="0"/>
              <a:t>आज</a:t>
            </a:r>
          </a:p>
          <a:p>
            <a:r>
              <a:rPr lang="hi-IN" sz="2000" dirty="0" smtClean="0"/>
              <a:t>ह्यः - </a:t>
            </a:r>
            <a:r>
              <a:rPr lang="en-US" sz="2000" dirty="0" smtClean="0"/>
              <a:t>      </a:t>
            </a:r>
            <a:r>
              <a:rPr lang="hi-IN" sz="2000" dirty="0" smtClean="0"/>
              <a:t>कल (बीता हूआ)</a:t>
            </a:r>
          </a:p>
          <a:p>
            <a:r>
              <a:rPr lang="hi-IN" sz="2000" dirty="0" smtClean="0"/>
              <a:t>श्वः - </a:t>
            </a:r>
            <a:r>
              <a:rPr lang="en-US" sz="2000" dirty="0" smtClean="0"/>
              <a:t>      </a:t>
            </a:r>
            <a:r>
              <a:rPr lang="hi-IN" sz="2000" dirty="0" smtClean="0"/>
              <a:t>कल (आने वाला)</a:t>
            </a:r>
          </a:p>
          <a:p>
            <a:r>
              <a:rPr lang="hi-IN" sz="2000" dirty="0" smtClean="0"/>
              <a:t>परश्वः - </a:t>
            </a:r>
            <a:r>
              <a:rPr lang="en-US" sz="2000" dirty="0" smtClean="0"/>
              <a:t>  </a:t>
            </a:r>
            <a:r>
              <a:rPr lang="hi-IN" sz="2000" dirty="0" smtClean="0"/>
              <a:t>परसों</a:t>
            </a:r>
          </a:p>
          <a:p>
            <a:r>
              <a:rPr lang="hi-IN" sz="2000" dirty="0" smtClean="0"/>
              <a:t>अत्र - </a:t>
            </a:r>
            <a:r>
              <a:rPr lang="en-US" sz="2000" dirty="0" smtClean="0"/>
              <a:t>       </a:t>
            </a:r>
            <a:r>
              <a:rPr lang="hi-IN" sz="2000" dirty="0" smtClean="0"/>
              <a:t>यहाँ</a:t>
            </a:r>
          </a:p>
          <a:p>
            <a:r>
              <a:rPr lang="hi-IN" sz="2000" dirty="0" smtClean="0"/>
              <a:t>तत्र - </a:t>
            </a:r>
            <a:r>
              <a:rPr lang="en-US" sz="2000" dirty="0" smtClean="0"/>
              <a:t>       </a:t>
            </a:r>
            <a:r>
              <a:rPr lang="hi-IN" sz="2000" dirty="0" smtClean="0"/>
              <a:t>वहाँ</a:t>
            </a:r>
          </a:p>
          <a:p>
            <a:r>
              <a:rPr lang="hi-IN" sz="2000" dirty="0" smtClean="0"/>
              <a:t>यथा - </a:t>
            </a:r>
            <a:r>
              <a:rPr lang="en-US" sz="2000" dirty="0" smtClean="0"/>
              <a:t>     </a:t>
            </a:r>
            <a:r>
              <a:rPr lang="hi-IN" sz="2000" dirty="0" smtClean="0"/>
              <a:t>जैसे</a:t>
            </a:r>
          </a:p>
          <a:p>
            <a:r>
              <a:rPr lang="hi-IN" sz="2000" dirty="0" smtClean="0"/>
              <a:t>तथा - </a:t>
            </a:r>
            <a:r>
              <a:rPr lang="en-US" sz="2000" dirty="0" smtClean="0"/>
              <a:t>     </a:t>
            </a:r>
            <a:r>
              <a:rPr lang="hi-IN" sz="2000" dirty="0" smtClean="0"/>
              <a:t>तैसे</a:t>
            </a:r>
          </a:p>
          <a:p>
            <a:r>
              <a:rPr lang="hi-IN" sz="2000" dirty="0" smtClean="0"/>
              <a:t>एवम् - </a:t>
            </a:r>
            <a:r>
              <a:rPr lang="en-US" sz="2000" dirty="0" smtClean="0"/>
              <a:t>   </a:t>
            </a:r>
            <a:r>
              <a:rPr lang="hi-IN" sz="2000" dirty="0" smtClean="0"/>
              <a:t>ऐसे</a:t>
            </a:r>
          </a:p>
          <a:p>
            <a:r>
              <a:rPr lang="hi-IN" sz="2000" dirty="0" smtClean="0"/>
              <a:t>कथम् - </a:t>
            </a:r>
            <a:r>
              <a:rPr lang="en-US" sz="2000" dirty="0" smtClean="0"/>
              <a:t>  </a:t>
            </a:r>
            <a:r>
              <a:rPr lang="hi-IN" sz="2000" dirty="0" smtClean="0"/>
              <a:t>कैसे</a:t>
            </a:r>
          </a:p>
          <a:p>
            <a:r>
              <a:rPr lang="hi-IN" sz="2000" dirty="0" smtClean="0"/>
              <a:t>सदा - </a:t>
            </a:r>
            <a:r>
              <a:rPr lang="en-US" sz="2000" dirty="0" smtClean="0"/>
              <a:t>    </a:t>
            </a:r>
            <a:r>
              <a:rPr lang="hi-IN" sz="2000" dirty="0" smtClean="0"/>
              <a:t>हमेशा</a:t>
            </a:r>
          </a:p>
          <a:p>
            <a:r>
              <a:rPr lang="hi-IN" sz="2000" dirty="0" smtClean="0"/>
              <a:t>कदा - </a:t>
            </a:r>
            <a:r>
              <a:rPr lang="en-US" sz="2000" dirty="0" smtClean="0"/>
              <a:t>    </a:t>
            </a:r>
            <a:r>
              <a:rPr lang="hi-IN" sz="2000" dirty="0" smtClean="0"/>
              <a:t>कब</a:t>
            </a:r>
          </a:p>
          <a:p>
            <a:r>
              <a:rPr lang="hi-IN" sz="2000" dirty="0" smtClean="0"/>
              <a:t>यदा -</a:t>
            </a:r>
            <a:r>
              <a:rPr lang="en-US" sz="2000" dirty="0" smtClean="0"/>
              <a:t>    </a:t>
            </a:r>
            <a:r>
              <a:rPr lang="hi-IN" sz="2000" dirty="0" smtClean="0"/>
              <a:t> जब</a:t>
            </a:r>
          </a:p>
          <a:p>
            <a:r>
              <a:rPr lang="hi-IN" sz="2000" dirty="0" smtClean="0"/>
              <a:t>तदा –</a:t>
            </a:r>
            <a:r>
              <a:rPr lang="en-US" sz="2000" dirty="0" smtClean="0"/>
              <a:t>   </a:t>
            </a:r>
            <a:r>
              <a:rPr lang="hi-IN" sz="2000" dirty="0" smtClean="0"/>
              <a:t> तब</a:t>
            </a:r>
          </a:p>
          <a:p>
            <a:endParaRPr lang="hi-IN" sz="2000" dirty="0"/>
          </a:p>
        </p:txBody>
      </p:sp>
      <p:sp>
        <p:nvSpPr>
          <p:cNvPr id="5" name="Rectangle 4"/>
          <p:cNvSpPr/>
          <p:nvPr/>
        </p:nvSpPr>
        <p:spPr>
          <a:xfrm>
            <a:off x="3200400" y="304800"/>
            <a:ext cx="16417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400" b="1" u="sng" dirty="0" smtClean="0">
                <a:solidFill>
                  <a:srgbClr val="FF0000"/>
                </a:solidFill>
              </a:rPr>
              <a:t>अव्यय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533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अधुना -</a:t>
            </a:r>
            <a:r>
              <a:rPr lang="en-US" sz="2000" dirty="0" smtClean="0"/>
              <a:t>     </a:t>
            </a:r>
            <a:r>
              <a:rPr lang="hi-IN" sz="2000" dirty="0" smtClean="0"/>
              <a:t> अब</a:t>
            </a:r>
          </a:p>
          <a:p>
            <a:r>
              <a:rPr lang="hi-IN" sz="2000" dirty="0" smtClean="0"/>
              <a:t>अधुनैव -</a:t>
            </a:r>
            <a:r>
              <a:rPr lang="en-US" sz="2000" dirty="0" smtClean="0"/>
              <a:t>   </a:t>
            </a:r>
            <a:r>
              <a:rPr lang="hi-IN" sz="2000" dirty="0" smtClean="0"/>
              <a:t> अभी</a:t>
            </a:r>
          </a:p>
          <a:p>
            <a:r>
              <a:rPr lang="hi-IN" sz="2000" dirty="0" smtClean="0"/>
              <a:t>कदापि - </a:t>
            </a:r>
            <a:r>
              <a:rPr lang="en-US" sz="2000" dirty="0" smtClean="0"/>
              <a:t>   </a:t>
            </a:r>
            <a:r>
              <a:rPr lang="hi-IN" sz="2000" dirty="0" smtClean="0"/>
              <a:t>कभी</a:t>
            </a:r>
          </a:p>
          <a:p>
            <a:r>
              <a:rPr lang="hi-IN" sz="2000" dirty="0" smtClean="0"/>
              <a:t>पुनः - </a:t>
            </a:r>
            <a:r>
              <a:rPr lang="en-US" sz="2000" dirty="0" smtClean="0"/>
              <a:t>       </a:t>
            </a:r>
            <a:r>
              <a:rPr lang="hi-IN" sz="2000" dirty="0" smtClean="0"/>
              <a:t>फिर</a:t>
            </a:r>
          </a:p>
          <a:p>
            <a:r>
              <a:rPr lang="hi-IN" sz="2000" dirty="0" smtClean="0"/>
              <a:t>च - </a:t>
            </a:r>
            <a:r>
              <a:rPr lang="en-US" sz="2000" dirty="0" smtClean="0"/>
              <a:t>           </a:t>
            </a:r>
            <a:r>
              <a:rPr lang="hi-IN" sz="2000" dirty="0" smtClean="0"/>
              <a:t>और</a:t>
            </a:r>
          </a:p>
          <a:p>
            <a:r>
              <a:rPr lang="hi-IN" sz="2000" dirty="0" smtClean="0"/>
              <a:t>न - </a:t>
            </a:r>
            <a:r>
              <a:rPr lang="en-US" sz="2000" dirty="0" smtClean="0"/>
              <a:t>           </a:t>
            </a:r>
            <a:r>
              <a:rPr lang="hi-IN" sz="2000" dirty="0" smtClean="0"/>
              <a:t>नहीं</a:t>
            </a:r>
          </a:p>
          <a:p>
            <a:r>
              <a:rPr lang="hi-IN" sz="2000" dirty="0" smtClean="0"/>
              <a:t>हि -</a:t>
            </a:r>
            <a:r>
              <a:rPr lang="en-US" sz="2000" dirty="0" smtClean="0"/>
              <a:t>         </a:t>
            </a:r>
            <a:r>
              <a:rPr lang="hi-IN" sz="2000" dirty="0" smtClean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ही</a:t>
            </a:r>
          </a:p>
          <a:p>
            <a:r>
              <a:rPr lang="hi-IN" sz="2000" dirty="0" smtClean="0"/>
              <a:t>वा - </a:t>
            </a:r>
            <a:r>
              <a:rPr lang="en-US" sz="2000" dirty="0" smtClean="0"/>
              <a:t>          </a:t>
            </a:r>
            <a:r>
              <a:rPr lang="hi-IN" sz="2000" dirty="0" smtClean="0"/>
              <a:t>या</a:t>
            </a:r>
          </a:p>
          <a:p>
            <a:r>
              <a:rPr lang="hi-IN" sz="2000" dirty="0" smtClean="0"/>
              <a:t>अथवा - </a:t>
            </a:r>
            <a:r>
              <a:rPr lang="en-US" sz="2000" dirty="0" smtClean="0"/>
              <a:t>   </a:t>
            </a:r>
            <a:r>
              <a:rPr lang="hi-IN" sz="2000" dirty="0" smtClean="0"/>
              <a:t>या</a:t>
            </a:r>
          </a:p>
          <a:p>
            <a:r>
              <a:rPr lang="hi-IN" sz="2000" dirty="0" smtClean="0"/>
              <a:t>अपि - </a:t>
            </a:r>
            <a:r>
              <a:rPr lang="en-US" sz="2000" dirty="0" smtClean="0"/>
              <a:t>      </a:t>
            </a:r>
            <a:r>
              <a:rPr lang="hi-IN" sz="2000" dirty="0" smtClean="0"/>
              <a:t>भी</a:t>
            </a:r>
          </a:p>
          <a:p>
            <a:r>
              <a:rPr lang="hi-IN" sz="2000" dirty="0" smtClean="0"/>
              <a:t>तु - </a:t>
            </a:r>
            <a:r>
              <a:rPr lang="en-US" sz="2000" dirty="0" smtClean="0"/>
              <a:t>          </a:t>
            </a:r>
            <a:r>
              <a:rPr lang="hi-IN" sz="2000" dirty="0" smtClean="0"/>
              <a:t>लेकिन (तो)</a:t>
            </a:r>
          </a:p>
          <a:p>
            <a:r>
              <a:rPr lang="hi-IN" sz="2000" dirty="0" smtClean="0"/>
              <a:t>शीघ्रम् - </a:t>
            </a:r>
            <a:r>
              <a:rPr lang="en-US" sz="2000" dirty="0" smtClean="0"/>
              <a:t>  </a:t>
            </a:r>
            <a:r>
              <a:rPr lang="hi-IN" sz="2000" dirty="0" smtClean="0"/>
              <a:t>जल्दी</a:t>
            </a:r>
          </a:p>
          <a:p>
            <a:r>
              <a:rPr lang="hi-IN" sz="2000" dirty="0" smtClean="0"/>
              <a:t>शनैः - </a:t>
            </a:r>
            <a:r>
              <a:rPr lang="en-US" sz="2000" dirty="0" smtClean="0"/>
              <a:t>    </a:t>
            </a:r>
            <a:r>
              <a:rPr lang="hi-IN" sz="2000" dirty="0" smtClean="0"/>
              <a:t>धीरे धीरे</a:t>
            </a:r>
          </a:p>
          <a:p>
            <a:r>
              <a:rPr lang="hi-IN" sz="2000" dirty="0" smtClean="0"/>
              <a:t>धिक् - </a:t>
            </a:r>
            <a:r>
              <a:rPr lang="en-US" sz="2000" dirty="0" smtClean="0"/>
              <a:t>    </a:t>
            </a:r>
            <a:r>
              <a:rPr lang="hi-IN" sz="2000" dirty="0" smtClean="0"/>
              <a:t>धिक्कार</a:t>
            </a:r>
          </a:p>
          <a:p>
            <a:r>
              <a:rPr lang="hi-IN" sz="2000" dirty="0" smtClean="0"/>
              <a:t>प्रति - </a:t>
            </a:r>
            <a:r>
              <a:rPr lang="en-US" sz="2000" dirty="0" smtClean="0"/>
              <a:t>     </a:t>
            </a:r>
            <a:r>
              <a:rPr lang="hi-IN" sz="2000" dirty="0" smtClean="0"/>
              <a:t>ओर</a:t>
            </a:r>
          </a:p>
          <a:p>
            <a:r>
              <a:rPr lang="hi-IN" sz="2000" dirty="0" smtClean="0"/>
              <a:t>विना - </a:t>
            </a:r>
            <a:r>
              <a:rPr lang="en-US" sz="2000" dirty="0" smtClean="0"/>
              <a:t>   </a:t>
            </a:r>
            <a:r>
              <a:rPr lang="hi-IN" sz="2000" dirty="0" smtClean="0"/>
              <a:t>बिना</a:t>
            </a:r>
          </a:p>
          <a:p>
            <a:r>
              <a:rPr lang="hi-IN" sz="2000" dirty="0" smtClean="0"/>
              <a:t>सह - </a:t>
            </a:r>
            <a:r>
              <a:rPr lang="en-US" sz="2000" dirty="0" smtClean="0"/>
              <a:t>     </a:t>
            </a:r>
            <a:r>
              <a:rPr lang="hi-IN" sz="2000" dirty="0" smtClean="0"/>
              <a:t>साथ</a:t>
            </a:r>
          </a:p>
          <a:p>
            <a:r>
              <a:rPr lang="hi-IN" sz="2000" dirty="0" smtClean="0"/>
              <a:t>कुतः -</a:t>
            </a:r>
            <a:r>
              <a:rPr lang="en-US" sz="2000" dirty="0" smtClean="0"/>
              <a:t>  </a:t>
            </a:r>
            <a:r>
              <a:rPr lang="hi-IN" sz="2000" dirty="0" smtClean="0"/>
              <a:t> क्यों</a:t>
            </a:r>
          </a:p>
          <a:p>
            <a:r>
              <a:rPr lang="hi-IN" sz="2000" dirty="0" smtClean="0"/>
              <a:t>नमः - </a:t>
            </a:r>
            <a:r>
              <a:rPr lang="en-US" sz="2000" dirty="0" smtClean="0"/>
              <a:t>  </a:t>
            </a:r>
            <a:r>
              <a:rPr lang="hi-IN" sz="2000" dirty="0" smtClean="0"/>
              <a:t>नमस्कार</a:t>
            </a:r>
          </a:p>
          <a:p>
            <a:r>
              <a:rPr lang="hi-IN" sz="2000" dirty="0" smtClean="0"/>
              <a:t>स्वस्ति - कल्याण हो</a:t>
            </a:r>
            <a:endParaRPr lang="hi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304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Forms in Imperative mood </a:t>
            </a:r>
            <a:r>
              <a:rPr lang="hi-IN" sz="2000" b="1" dirty="0" smtClean="0">
                <a:solidFill>
                  <a:srgbClr val="FF0000"/>
                </a:solidFill>
              </a:rPr>
              <a:t>आज्ञार्थ-रूपाणि </a:t>
            </a:r>
            <a:r>
              <a:rPr lang="en-US" sz="2000" b="1" dirty="0" smtClean="0">
                <a:solidFill>
                  <a:srgbClr val="FF0000"/>
                </a:solidFill>
              </a:rPr>
              <a:t>for verbal-root </a:t>
            </a:r>
            <a:r>
              <a:rPr lang="hi-IN" sz="2000" b="1" dirty="0" smtClean="0">
                <a:solidFill>
                  <a:srgbClr val="FF0000"/>
                </a:solidFill>
              </a:rPr>
              <a:t>गम्-धातु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001000" cy="9144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914400">
                <a:tc>
                  <a:txBody>
                    <a:bodyPr/>
                    <a:lstStyle/>
                    <a:p>
                      <a:pPr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Person                 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Singular </a:t>
                      </a:r>
                      <a:r>
                        <a:rPr lang="hi-IN" sz="2000" dirty="0">
                          <a:solidFill>
                            <a:srgbClr val="0070C0"/>
                          </a:solidFill>
                        </a:rPr>
                        <a:t>एकवचनम्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Dual </a:t>
                      </a:r>
                      <a:r>
                        <a:rPr lang="hi-IN" sz="2000" dirty="0">
                          <a:solidFill>
                            <a:srgbClr val="0070C0"/>
                          </a:solidFill>
                        </a:rPr>
                        <a:t>द्विवचनम्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Plural </a:t>
                      </a:r>
                      <a:r>
                        <a:rPr lang="hi-IN" sz="2000" dirty="0">
                          <a:solidFill>
                            <a:srgbClr val="0070C0"/>
                          </a:solidFill>
                        </a:rPr>
                        <a:t>बहुवचनम्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362200"/>
          <a:ext cx="8534400" cy="79248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792480">
                <a:tc>
                  <a:txBody>
                    <a:bodyPr/>
                    <a:lstStyle/>
                    <a:p>
                      <a:pPr rtl="0"/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Third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गच्छतु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गच्छताम्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गच्छन्तु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352800"/>
          <a:ext cx="8610600" cy="670560"/>
        </p:xfrm>
        <a:graphic>
          <a:graphicData uri="http://schemas.openxmlformats.org/drawingml/2006/table">
            <a:tbl>
              <a:tblPr/>
              <a:tblGrid>
                <a:gridCol w="2152650"/>
                <a:gridCol w="2152650"/>
                <a:gridCol w="2152650"/>
                <a:gridCol w="2152650"/>
              </a:tblGrid>
              <a:tr h="670560">
                <a:tc>
                  <a:txBody>
                    <a:bodyPr/>
                    <a:lstStyle/>
                    <a:p>
                      <a:pPr rtl="0"/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Second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गच्छतम्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419600"/>
          <a:ext cx="7848600" cy="746760"/>
        </p:xfrm>
        <a:graphic>
          <a:graphicData uri="http://schemas.openxmlformats.org/drawingml/2006/table">
            <a:tbl>
              <a:tblPr/>
              <a:tblGrid>
                <a:gridCol w="1962150"/>
                <a:gridCol w="1962150"/>
                <a:gridCol w="1962150"/>
                <a:gridCol w="1962150"/>
              </a:tblGrid>
              <a:tr h="746760">
                <a:tc>
                  <a:txBody>
                    <a:bodyPr/>
                    <a:lstStyle/>
                    <a:p>
                      <a:pPr rtl="0"/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First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गच्छानि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गच्छाव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i-IN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गच्छाम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812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6000" dirty="0" smtClean="0"/>
              <a:t>भवतु </a:t>
            </a:r>
            <a:r>
              <a:rPr lang="en-US" sz="6000" dirty="0" smtClean="0"/>
              <a:t>    </a:t>
            </a:r>
            <a:r>
              <a:rPr lang="hi-IN" sz="6000" dirty="0" smtClean="0"/>
              <a:t>भवताम् </a:t>
            </a:r>
            <a:r>
              <a:rPr lang="en-US" sz="6000" dirty="0" smtClean="0"/>
              <a:t>     </a:t>
            </a:r>
            <a:r>
              <a:rPr lang="hi-IN" sz="6000" dirty="0" smtClean="0"/>
              <a:t>भवन्तु</a:t>
            </a:r>
          </a:p>
          <a:p>
            <a:r>
              <a:rPr lang="hi-IN" sz="6000" dirty="0" smtClean="0"/>
              <a:t>भव</a:t>
            </a:r>
            <a:r>
              <a:rPr lang="en-US" sz="6000" dirty="0" smtClean="0"/>
              <a:t>      </a:t>
            </a:r>
            <a:r>
              <a:rPr lang="hi-IN" sz="6000" dirty="0" smtClean="0"/>
              <a:t> </a:t>
            </a:r>
            <a:r>
              <a:rPr lang="en-US" sz="6000" dirty="0" smtClean="0"/>
              <a:t> </a:t>
            </a:r>
            <a:r>
              <a:rPr lang="hi-IN" sz="6000" dirty="0" smtClean="0"/>
              <a:t>भवतम् </a:t>
            </a:r>
            <a:r>
              <a:rPr lang="en-US" sz="6000" dirty="0" smtClean="0"/>
              <a:t>      </a:t>
            </a:r>
            <a:r>
              <a:rPr lang="hi-IN" sz="6000" dirty="0" smtClean="0"/>
              <a:t>भवत</a:t>
            </a:r>
          </a:p>
          <a:p>
            <a:r>
              <a:rPr lang="hi-IN" sz="6000" dirty="0" smtClean="0"/>
              <a:t>भवानि </a:t>
            </a:r>
            <a:r>
              <a:rPr lang="en-US" sz="6000" dirty="0" smtClean="0"/>
              <a:t>  </a:t>
            </a:r>
            <a:r>
              <a:rPr lang="hi-IN" sz="6000" dirty="0" smtClean="0"/>
              <a:t>भवाव </a:t>
            </a:r>
            <a:r>
              <a:rPr lang="en-US" sz="6000" dirty="0" smtClean="0"/>
              <a:t>         </a:t>
            </a:r>
            <a:r>
              <a:rPr lang="hi-IN" sz="6000" dirty="0" smtClean="0"/>
              <a:t>भवाम</a:t>
            </a:r>
            <a:endParaRPr lang="hi-IN" sz="6000" dirty="0"/>
          </a:p>
        </p:txBody>
      </p:sp>
      <p:sp>
        <p:nvSpPr>
          <p:cNvPr id="5" name="Rectangle 4"/>
          <p:cNvSpPr/>
          <p:nvPr/>
        </p:nvSpPr>
        <p:spPr>
          <a:xfrm>
            <a:off x="1600200" y="685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Forms in Imperative mood </a:t>
            </a:r>
            <a:r>
              <a:rPr lang="hi-IN" sz="2400" b="1" u="sng" dirty="0" smtClean="0">
                <a:solidFill>
                  <a:srgbClr val="FF0000"/>
                </a:solidFill>
              </a:rPr>
              <a:t>आज्ञार्थ-रूपाणि </a:t>
            </a:r>
            <a:r>
              <a:rPr lang="en-US" sz="2400" b="1" u="sng" dirty="0" smtClean="0">
                <a:solidFill>
                  <a:srgbClr val="FF0000"/>
                </a:solidFill>
              </a:rPr>
              <a:t>for verbal-root </a:t>
            </a:r>
            <a:r>
              <a:rPr lang="hi-IN" sz="2400" b="1" u="sng" dirty="0" smtClean="0">
                <a:solidFill>
                  <a:srgbClr val="FF0000"/>
                </a:solidFill>
              </a:rPr>
              <a:t> भू-धातु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8839200" cy="6400799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9479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Person / </a:t>
                      </a:r>
                      <a:r>
                        <a:rPr lang="hi-IN" sz="1800" dirty="0"/>
                        <a:t>पुरुष / </a:t>
                      </a:r>
                      <a:r>
                        <a:rPr lang="en-US" sz="1800" dirty="0" err="1"/>
                        <a:t>puruSha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/>
                        <a:t>Number / </a:t>
                      </a:r>
                      <a:r>
                        <a:rPr lang="hi-IN" sz="1800"/>
                        <a:t>वचन / </a:t>
                      </a:r>
                      <a:r>
                        <a:rPr lang="en-US" sz="1800"/>
                        <a:t>vachana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7803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Singular </a:t>
                      </a:r>
                      <a:br>
                        <a:rPr lang="en-US" sz="1800"/>
                      </a:br>
                      <a:r>
                        <a:rPr lang="hi-IN" sz="1800"/>
                        <a:t>एकवचन / </a:t>
                      </a:r>
                      <a:r>
                        <a:rPr lang="en-US" sz="1800"/>
                        <a:t>ekavachana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Dual </a:t>
                      </a:r>
                      <a:br>
                        <a:rPr lang="en-US" sz="1800"/>
                      </a:br>
                      <a:r>
                        <a:rPr lang="hi-IN" sz="1800"/>
                        <a:t>द्वीवचन / </a:t>
                      </a:r>
                      <a:r>
                        <a:rPr lang="en-US" sz="1800"/>
                        <a:t>dviivachana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Plural </a:t>
                      </a:r>
                      <a:br>
                        <a:rPr lang="en-US" sz="1800"/>
                      </a:br>
                      <a:r>
                        <a:rPr lang="hi-IN" sz="1800"/>
                        <a:t>बहुवचन / </a:t>
                      </a:r>
                      <a:r>
                        <a:rPr lang="en-US" sz="1800"/>
                        <a:t>bahuvachana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353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Third </a:t>
                      </a:r>
                      <a:br>
                        <a:rPr lang="en-US" sz="1800"/>
                      </a:br>
                      <a:r>
                        <a:rPr lang="hi-IN" sz="1800"/>
                        <a:t>प्रथम / </a:t>
                      </a:r>
                      <a:r>
                        <a:rPr lang="en-US" sz="1800"/>
                        <a:t>prathama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पास्यति  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पास्य्तः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पास्यन्ति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353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Second </a:t>
                      </a:r>
                      <a:br>
                        <a:rPr lang="en-US" sz="1800"/>
                      </a:br>
                      <a:r>
                        <a:rPr lang="hi-IN" sz="1800"/>
                        <a:t>मध्यम / </a:t>
                      </a:r>
                      <a:r>
                        <a:rPr lang="en-US" sz="1800"/>
                        <a:t>madhyama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पास्यसि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पास्यथः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पास्यथ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353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First </a:t>
                      </a:r>
                      <a:br>
                        <a:rPr lang="en-US" sz="1800"/>
                      </a:br>
                      <a:r>
                        <a:rPr lang="hi-IN" sz="1800"/>
                        <a:t>उत्तम / </a:t>
                      </a:r>
                      <a:r>
                        <a:rPr lang="en-US" sz="1800"/>
                        <a:t>uttama</a:t>
                      </a:r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पास्यामी 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पास्यावः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dirty="0" smtClean="0"/>
                        <a:t>पास्यामः </a:t>
                      </a:r>
                      <a:endParaRPr lang="en-US" sz="1800" dirty="0"/>
                    </a:p>
                  </a:txBody>
                  <a:tcPr marL="28144" marR="28144" marT="28144" marB="28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199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5</cp:revision>
  <dcterms:created xsi:type="dcterms:W3CDTF">2015-02-10T11:19:12Z</dcterms:created>
  <dcterms:modified xsi:type="dcterms:W3CDTF">2015-02-10T12:08:54Z</dcterms:modified>
</cp:coreProperties>
</file>